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71" r:id="rId3"/>
    <p:sldId id="259" r:id="rId4"/>
    <p:sldId id="260" r:id="rId5"/>
    <p:sldId id="280" r:id="rId6"/>
    <p:sldId id="279" r:id="rId7"/>
    <p:sldId id="278" r:id="rId8"/>
    <p:sldId id="288" r:id="rId9"/>
    <p:sldId id="265" r:id="rId10"/>
    <p:sldId id="277" r:id="rId11"/>
    <p:sldId id="275" r:id="rId12"/>
    <p:sldId id="284" r:id="rId13"/>
    <p:sldId id="263" r:id="rId14"/>
    <p:sldId id="266" r:id="rId15"/>
    <p:sldId id="267" r:id="rId16"/>
    <p:sldId id="268" r:id="rId17"/>
    <p:sldId id="269" r:id="rId18"/>
    <p:sldId id="270" r:id="rId19"/>
    <p:sldId id="281" r:id="rId20"/>
    <p:sldId id="272" r:id="rId21"/>
    <p:sldId id="285" r:id="rId22"/>
    <p:sldId id="287" r:id="rId23"/>
    <p:sldId id="286" r:id="rId24"/>
    <p:sldId id="283" r:id="rId25"/>
    <p:sldId id="28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ib\Documents\CRESUS\PCB_2022\Cresus_Stats_2022_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[Cresus_Stats_2022_Base.xlsx]Nbre RV 2022!Nbre_RV_2022</c:name>
    <c:fmtId val="1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1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'Nbre RV 2022'!$D$1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02-486C-89D7-7EDFDD48E4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D02-486C-89D7-7EDFDD48E4D4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2-486C-89D7-7EDFDD48E4D4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02-486C-89D7-7EDFDD48E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'Nbre RV 2022'!$C$2:$C$4</c:f>
              <c:strCache>
                <c:ptCount val="2"/>
                <c:pt idx="0">
                  <c:v>Femme</c:v>
                </c:pt>
                <c:pt idx="1">
                  <c:v>Homme</c:v>
                </c:pt>
              </c:strCache>
            </c:strRef>
          </c:cat>
          <c:val>
            <c:numRef>
              <c:f>'Nbre RV 2022'!$D$2:$D$4</c:f>
              <c:numCache>
                <c:formatCode>General</c:formatCode>
                <c:ptCount val="2"/>
                <c:pt idx="0">
                  <c:v>541</c:v>
                </c:pt>
                <c:pt idx="1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2-486C-89D7-7EDFDD48E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gapDepth val="57"/>
        <c:shape val="box"/>
        <c:axId val="723966143"/>
        <c:axId val="723964063"/>
        <c:axId val="0"/>
      </c:bar3DChart>
      <c:catAx>
        <c:axId val="723966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3964063"/>
        <c:crosses val="autoZero"/>
        <c:auto val="1"/>
        <c:lblAlgn val="ctr"/>
        <c:lblOffset val="100"/>
        <c:noMultiLvlLbl val="0"/>
      </c:catAx>
      <c:valAx>
        <c:axId val="7239640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3966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53730-4231-4121-9348-BCF6122A10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B9B370-1419-4336-8FEE-349870DCCAD7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fr-FR" sz="2800" b="1" dirty="0">
              <a:solidFill>
                <a:srgbClr val="002060"/>
              </a:solidFill>
            </a:rPr>
            <a:t>CRESUS LORRAINE Point Conseil Budget Année 2022</a:t>
          </a:r>
          <a:endParaRPr lang="fr-FR" sz="1400" dirty="0">
            <a:solidFill>
              <a:srgbClr val="002060"/>
            </a:solidFill>
          </a:endParaRPr>
        </a:p>
      </dgm:t>
    </dgm:pt>
    <dgm:pt modelId="{9B713D3F-9E56-4BBC-976C-A9792970917B}" type="parTrans" cxnId="{F5401F0D-00EA-4F92-88BA-252BAE5FEE9A}">
      <dgm:prSet/>
      <dgm:spPr/>
      <dgm:t>
        <a:bodyPr/>
        <a:lstStyle/>
        <a:p>
          <a:endParaRPr lang="fr-FR"/>
        </a:p>
      </dgm:t>
    </dgm:pt>
    <dgm:pt modelId="{9DE81C72-EBAC-4603-929E-12BA90F517FF}" type="sibTrans" cxnId="{F5401F0D-00EA-4F92-88BA-252BAE5FEE9A}">
      <dgm:prSet/>
      <dgm:spPr/>
      <dgm:t>
        <a:bodyPr/>
        <a:lstStyle/>
        <a:p>
          <a:endParaRPr lang="fr-FR"/>
        </a:p>
      </dgm:t>
    </dgm:pt>
    <dgm:pt modelId="{13A3707C-C9EF-4735-B878-3EE92C1F4DFB}" type="pres">
      <dgm:prSet presAssocID="{8B153730-4231-4121-9348-BCF6122A1017}" presName="linear" presStyleCnt="0">
        <dgm:presLayoutVars>
          <dgm:animLvl val="lvl"/>
          <dgm:resizeHandles val="exact"/>
        </dgm:presLayoutVars>
      </dgm:prSet>
      <dgm:spPr/>
    </dgm:pt>
    <dgm:pt modelId="{BCEA958E-5D90-4054-A909-F93324059A89}" type="pres">
      <dgm:prSet presAssocID="{0FB9B370-1419-4336-8FEE-349870DCCAD7}" presName="parentText" presStyleLbl="node1" presStyleIdx="0" presStyleCnt="1" custLinFactNeighborY="-4652">
        <dgm:presLayoutVars>
          <dgm:chMax val="0"/>
          <dgm:bulletEnabled val="1"/>
        </dgm:presLayoutVars>
      </dgm:prSet>
      <dgm:spPr/>
    </dgm:pt>
  </dgm:ptLst>
  <dgm:cxnLst>
    <dgm:cxn modelId="{F5401F0D-00EA-4F92-88BA-252BAE5FEE9A}" srcId="{8B153730-4231-4121-9348-BCF6122A1017}" destId="{0FB9B370-1419-4336-8FEE-349870DCCAD7}" srcOrd="0" destOrd="0" parTransId="{9B713D3F-9E56-4BBC-976C-A9792970917B}" sibTransId="{9DE81C72-EBAC-4603-929E-12BA90F517FF}"/>
    <dgm:cxn modelId="{238BF91A-2144-4F7D-ADCA-6A24A9A148E8}" type="presOf" srcId="{8B153730-4231-4121-9348-BCF6122A1017}" destId="{13A3707C-C9EF-4735-B878-3EE92C1F4DFB}" srcOrd="0" destOrd="0" presId="urn:microsoft.com/office/officeart/2005/8/layout/vList2"/>
    <dgm:cxn modelId="{A72C5433-377B-424B-AEB0-4C105379A16A}" type="presOf" srcId="{0FB9B370-1419-4336-8FEE-349870DCCAD7}" destId="{BCEA958E-5D90-4054-A909-F93324059A89}" srcOrd="0" destOrd="0" presId="urn:microsoft.com/office/officeart/2005/8/layout/vList2"/>
    <dgm:cxn modelId="{D67B104B-5868-49CF-8C8F-045A99D83F91}" type="presParOf" srcId="{13A3707C-C9EF-4735-B878-3EE92C1F4DFB}" destId="{BCEA958E-5D90-4054-A909-F93324059A89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A958E-5D90-4054-A909-F93324059A89}">
      <dsp:nvSpPr>
        <dsp:cNvPr id="0" name=""/>
        <dsp:cNvSpPr/>
      </dsp:nvSpPr>
      <dsp:spPr>
        <a:xfrm>
          <a:off x="0" y="0"/>
          <a:ext cx="10164097" cy="936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002060"/>
              </a:solidFill>
            </a:rPr>
            <a:t>CRESUS LORRAINE Point Conseil Budget Année 2022</a:t>
          </a:r>
          <a:endParaRPr lang="fr-FR" sz="1400" kern="1200" dirty="0">
            <a:solidFill>
              <a:srgbClr val="002060"/>
            </a:solidFill>
          </a:endParaRPr>
        </a:p>
      </dsp:txBody>
      <dsp:txXfrm>
        <a:off x="45692" y="45692"/>
        <a:ext cx="10072713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1DEF-72A4-4E92-B8AB-4CFA0E19AD04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EA11-691F-4EB1-9CF5-E5A746325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59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6E77E-0EDA-4E81-2BF9-3CD4B7907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7A0213-684B-984E-AD7D-C1DBBE027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C07ED7-5974-CD9A-E65E-A59ACE7F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2822-92F8-4782-A60B-0D4E2EBABA3D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280450-0CE7-3088-2D8D-4C929CB0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541DA-133C-69F5-A41F-B8A67745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9D100-78A7-9628-9D51-BEEF5CB9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1AAA84-6AA3-BB59-5509-B930E9B0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15A3B-87D2-6CFA-FF2B-44DCF183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7463-BA79-4024-9B09-C0228BD9C91A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245A2-9BD9-37BE-4A47-81F5464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A9880-2270-DB82-4C4B-00DD608D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2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85323D-F8EB-75C6-627D-C1C47AF71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C539CC-C5DE-9D08-36ED-9E44999AD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518C60-E6B6-63F4-7DF5-DD83C74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91AB-4EFD-4731-845A-C09D9C0E5B41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65526-A080-AF2B-EC08-BD334047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D3A104-2D08-7D2E-16A5-6E68F46A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3EEB8-9587-4B56-8EEF-32A5F3EC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1B281-8314-D6E7-D6D6-AA3DCFA9D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11576-0E55-4A14-8F71-FF6847C8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09C-70CA-4BA8-B852-C4B5E164A785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CA1D1-294C-CB9D-B35D-6938369E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501735-D8DE-FF47-97BA-88DCB62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B8F1A-B731-56D4-AD44-E9E02F50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A34441-B8C6-E452-CC36-0CBB9BFE1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B29CE-38CC-BE2B-FD5A-B578A34D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93CD-C81F-4389-9EB5-D33B93D6E918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6FDA7-A00F-4CDA-5FA4-9047B1E8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2EB4E-8862-9FB0-DDEE-D0608F7C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5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9DC96-DDDF-6026-F26B-18DCFF84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3D8D6-9F29-F486-0210-4D9A9729C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B684A-A57D-8BFD-F844-12BFDD80E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2895A1-FCE3-6BAA-18F7-5EA13014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74FC-F984-44D1-9FF0-70FEAA00E007}" type="datetime1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14F1C4-C528-94F4-E695-52E4FB12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040C8D-F17D-C013-181C-17713EC7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4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4C286-C794-ECDC-0EB6-6D1D0DDE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41A7-22F8-CC62-D45E-3E9925ED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0F58C0-B993-C63B-0A17-CE1697B0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A724B6-343C-05FF-BA69-B54DE0E9E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F5D5DE-364B-5C1C-1831-FE5E1FA25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3AFBFE-B201-125A-BC06-FE29727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E6A3-4CE6-45CF-809E-3643CCE6E124}" type="datetime1">
              <a:rPr lang="fr-FR" smtClean="0"/>
              <a:t>22/02/2023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6FDF71-B1F5-191A-7D8E-FF1A0D31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2FADF9-D921-0F52-DB45-EDAADB44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97ED2-65A3-B1FF-669E-691FD267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22013D-9BC8-85BA-249B-E8A8D3EE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1855-E50A-4FD8-BFAE-0720AF64789B}" type="datetime1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9494A1-E44D-C2C5-9E6B-7F27E8B8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8EB83-D9DB-86FC-E387-6178BD4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8038AB-1AE1-2FD3-BDA6-C23AEBEC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2309-CD92-4A0A-BF81-D210F117944B}" type="datetime1">
              <a:rPr lang="fr-FR" smtClean="0"/>
              <a:t>22/02/2023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3CBFA4-219C-6311-292B-6FFF0E15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BA664A-7632-88F6-A9D0-6CE71917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2CE3A-F869-ABFF-8CA0-792573FA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1E76A5-EED2-B21B-2B32-C67CA567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90A413-58FE-4C78-88BB-EFCB3FFBB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E08D0-3BFD-DF5D-E034-3FAEF10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B45-8C22-418F-B004-7AEADC71DBCC}" type="datetime1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253E35-036D-120D-B444-A7931F83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C8CF18-1A7A-6716-BA47-042CD820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03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115F1-15F3-276A-EA6E-9D4DDE3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AAF7F6-6F04-937A-E411-DFF1BCF7F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55F13-69E2-5ABC-5D76-3FF99305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838440-0919-8D63-175C-F9BD0437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4891-EF80-4638-B850-64F2960F38DB}" type="datetime1">
              <a:rPr lang="fr-FR" smtClean="0"/>
              <a:t>22/02/2023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F05F77-1956-F1C8-AC63-EE3F272A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CFB9B6-3DF1-3286-B5A0-0F821A1A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17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A5E7CA-E83E-B1B4-F123-DBE169C5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4273DF-C864-BA7F-A1D9-24453E9D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79CE37-276F-EE65-C2AB-EA148B347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1977-A96E-411A-849C-77E0E0FA46C3}" type="datetime1">
              <a:rPr lang="fr-FR" smtClean="0"/>
              <a:t>22/02/2023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86491-7DA0-C67B-EEC2-AE08D9BC6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9D0AD-641F-2960-2DAC-D93D4C99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F792-25EE-42A7-9020-A95A850C8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4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18" Type="http://schemas.openxmlformats.org/officeDocument/2006/relationships/slide" Target="slide16.xml"/><Relationship Id="rId26" Type="http://schemas.openxmlformats.org/officeDocument/2006/relationships/slide" Target="slide21.xml"/><Relationship Id="rId3" Type="http://schemas.openxmlformats.org/officeDocument/2006/relationships/diagramLayout" Target="../diagrams/layout1.xml"/><Relationship Id="rId21" Type="http://schemas.openxmlformats.org/officeDocument/2006/relationships/slide" Target="slide25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9.xml"/><Relationship Id="rId25" Type="http://schemas.openxmlformats.org/officeDocument/2006/relationships/slide" Target="slide23.xml"/><Relationship Id="rId2" Type="http://schemas.openxmlformats.org/officeDocument/2006/relationships/diagramData" Target="../diagrams/data1.xml"/><Relationship Id="rId16" Type="http://schemas.openxmlformats.org/officeDocument/2006/relationships/slide" Target="slide1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4.xml"/><Relationship Id="rId24" Type="http://schemas.openxmlformats.org/officeDocument/2006/relationships/slide" Target="slide22.xml"/><Relationship Id="rId5" Type="http://schemas.openxmlformats.org/officeDocument/2006/relationships/diagramColors" Target="../diagrams/colors1.xml"/><Relationship Id="rId15" Type="http://schemas.openxmlformats.org/officeDocument/2006/relationships/slide" Target="slide15.xml"/><Relationship Id="rId23" Type="http://schemas.openxmlformats.org/officeDocument/2006/relationships/slide" Target="slide20.xml"/><Relationship Id="rId10" Type="http://schemas.openxmlformats.org/officeDocument/2006/relationships/slide" Target="slide2.xml"/><Relationship Id="rId19" Type="http://schemas.openxmlformats.org/officeDocument/2006/relationships/slide" Target="slide7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9.xml"/><Relationship Id="rId14" Type="http://schemas.openxmlformats.org/officeDocument/2006/relationships/slide" Target="slide11.xml"/><Relationship Id="rId22" Type="http://schemas.openxmlformats.org/officeDocument/2006/relationships/slide" Target="slide5.xml"/><Relationship Id="rId27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1.emf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39">
              <a:srgbClr val="FF0000"/>
            </a:gs>
            <a:gs pos="7214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8C182ED-04B8-C9E6-1965-DA74D375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4160" y="6016722"/>
            <a:ext cx="505097" cy="365125"/>
          </a:xfrm>
        </p:spPr>
        <p:txBody>
          <a:bodyPr/>
          <a:lstStyle/>
          <a:p>
            <a:fld id="{3B2CF792-25EE-42A7-9020-A95A850C8B51}" type="slidenum">
              <a:rPr lang="fr-FR" smtClean="0"/>
              <a:t>1</a:t>
            </a:fld>
            <a:endParaRPr lang="fr-FR" dirty="0"/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9CB36D95-62C1-F110-E081-85E604CE3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176364"/>
              </p:ext>
            </p:extLst>
          </p:nvPr>
        </p:nvGraphicFramePr>
        <p:xfrm>
          <a:off x="1008998" y="296091"/>
          <a:ext cx="10164097" cy="94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 : coins arrondis 5">
            <a:hlinkClick r:id="rId7" action="ppaction://hlinksldjump" tooltip="Nombre d'Accueils"/>
            <a:extLst>
              <a:ext uri="{FF2B5EF4-FFF2-40B4-BE49-F238E27FC236}">
                <a16:creationId xmlns:a16="http://schemas.microsoft.com/office/drawing/2014/main" id="{96D6E200-C238-4700-9E4F-B20A8D51B7CC}"/>
              </a:ext>
            </a:extLst>
          </p:cNvPr>
          <p:cNvSpPr>
            <a:spLocks noChangeAspect="1"/>
          </p:cNvSpPr>
          <p:nvPr/>
        </p:nvSpPr>
        <p:spPr>
          <a:xfrm>
            <a:off x="2654730" y="1767877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Nombre Accueils 2022</a:t>
            </a:r>
          </a:p>
        </p:txBody>
      </p:sp>
      <p:sp>
        <p:nvSpPr>
          <p:cNvPr id="9" name="Rectangle : coins arrondis 8">
            <a:hlinkClick r:id="rId8" action="ppaction://hlinksldjump"/>
            <a:extLst>
              <a:ext uri="{FF2B5EF4-FFF2-40B4-BE49-F238E27FC236}">
                <a16:creationId xmlns:a16="http://schemas.microsoft.com/office/drawing/2014/main" id="{8E2AEB17-B8A2-413B-B3BA-3320AC5747A3}"/>
              </a:ext>
            </a:extLst>
          </p:cNvPr>
          <p:cNvSpPr>
            <a:spLocks noChangeAspect="1"/>
          </p:cNvSpPr>
          <p:nvPr/>
        </p:nvSpPr>
        <p:spPr>
          <a:xfrm>
            <a:off x="4854908" y="1757090"/>
            <a:ext cx="1044000" cy="977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kern="0" dirty="0">
                <a:solidFill>
                  <a:schemeClr val="tx1"/>
                </a:solidFill>
                <a:latin typeface="Calibri" panose="020F0502020204030204"/>
              </a:rPr>
              <a:t>Nombre Rendez-Vous 2022</a:t>
            </a:r>
          </a:p>
        </p:txBody>
      </p:sp>
      <p:sp>
        <p:nvSpPr>
          <p:cNvPr id="10" name="Rectangle : coins arrondis 9">
            <a:hlinkClick r:id="rId9" action="ppaction://hlinksldjump" tooltip="Tranches d'Age"/>
            <a:extLst>
              <a:ext uri="{FF2B5EF4-FFF2-40B4-BE49-F238E27FC236}">
                <a16:creationId xmlns:a16="http://schemas.microsoft.com/office/drawing/2014/main" id="{B9FAAC53-F794-4826-8B23-12CBE60DFB16}"/>
              </a:ext>
            </a:extLst>
          </p:cNvPr>
          <p:cNvSpPr>
            <a:spLocks noChangeAspect="1"/>
          </p:cNvSpPr>
          <p:nvPr/>
        </p:nvSpPr>
        <p:spPr>
          <a:xfrm>
            <a:off x="451235" y="2968844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Tranches d'Age</a:t>
            </a:r>
          </a:p>
        </p:txBody>
      </p:sp>
      <p:sp>
        <p:nvSpPr>
          <p:cNvPr id="3" name="Rectangle : coins arrondis 2">
            <a:hlinkClick r:id="rId10" action="ppaction://hlinksldjump" tooltip="Tranches d'Age"/>
            <a:extLst>
              <a:ext uri="{FF2B5EF4-FFF2-40B4-BE49-F238E27FC236}">
                <a16:creationId xmlns:a16="http://schemas.microsoft.com/office/drawing/2014/main" id="{4D027BA8-4AFE-D4DB-1573-7D35750CE449}"/>
              </a:ext>
            </a:extLst>
          </p:cNvPr>
          <p:cNvSpPr>
            <a:spLocks noChangeAspect="1"/>
          </p:cNvSpPr>
          <p:nvPr/>
        </p:nvSpPr>
        <p:spPr>
          <a:xfrm>
            <a:off x="451235" y="1767877"/>
            <a:ext cx="1799013" cy="97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Tableau de Synthèse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" name="Rectangle : coins arrondis 3">
            <a:hlinkClick r:id="rId11" action="ppaction://hlinksldjump" tooltip="Tranches d'Age"/>
            <a:extLst>
              <a:ext uri="{FF2B5EF4-FFF2-40B4-BE49-F238E27FC236}">
                <a16:creationId xmlns:a16="http://schemas.microsoft.com/office/drawing/2014/main" id="{D0A55E7B-91BF-A284-126E-99B10DDD3F49}"/>
              </a:ext>
            </a:extLst>
          </p:cNvPr>
          <p:cNvSpPr>
            <a:spLocks noChangeAspect="1"/>
          </p:cNvSpPr>
          <p:nvPr/>
        </p:nvSpPr>
        <p:spPr>
          <a:xfrm>
            <a:off x="5046502" y="4209771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Motifs de Rendez-</a:t>
            </a: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Vous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Rectangle : coins arrondis 4">
            <a:hlinkClick r:id="rId12" action="ppaction://hlinksldjump" tooltip="Tranches d'Age"/>
            <a:extLst>
              <a:ext uri="{FF2B5EF4-FFF2-40B4-BE49-F238E27FC236}">
                <a16:creationId xmlns:a16="http://schemas.microsoft.com/office/drawing/2014/main" id="{AC11A3AC-1693-CFAF-7AD4-082AD02458DB}"/>
              </a:ext>
            </a:extLst>
          </p:cNvPr>
          <p:cNvSpPr>
            <a:spLocks noChangeAspect="1"/>
          </p:cNvSpPr>
          <p:nvPr/>
        </p:nvSpPr>
        <p:spPr>
          <a:xfrm>
            <a:off x="451235" y="4188390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Tableau Situation Professionnelle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7" name="Rectangle : coins arrondis 6">
            <a:hlinkClick r:id="rId13" action="ppaction://hlinksldjump" tooltip="Tranches d'Age"/>
            <a:extLst>
              <a:ext uri="{FF2B5EF4-FFF2-40B4-BE49-F238E27FC236}">
                <a16:creationId xmlns:a16="http://schemas.microsoft.com/office/drawing/2014/main" id="{5BFF7857-B1F7-46FE-3E3D-B1435B7442C8}"/>
              </a:ext>
            </a:extLst>
          </p:cNvPr>
          <p:cNvSpPr>
            <a:spLocks noChangeAspect="1"/>
          </p:cNvSpPr>
          <p:nvPr/>
        </p:nvSpPr>
        <p:spPr>
          <a:xfrm>
            <a:off x="2654730" y="4188390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Graphique Situation Professionnelle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8" name="Rectangle : coins arrondis 7">
            <a:hlinkClick r:id="rId14" action="ppaction://hlinksldjump" tooltip="Tranches d'Age"/>
            <a:extLst>
              <a:ext uri="{FF2B5EF4-FFF2-40B4-BE49-F238E27FC236}">
                <a16:creationId xmlns:a16="http://schemas.microsoft.com/office/drawing/2014/main" id="{CF1D6169-E295-04BC-561F-FFF302ABEB8D}"/>
              </a:ext>
            </a:extLst>
          </p:cNvPr>
          <p:cNvSpPr>
            <a:spLocks noChangeAspect="1"/>
          </p:cNvSpPr>
          <p:nvPr/>
        </p:nvSpPr>
        <p:spPr>
          <a:xfrm>
            <a:off x="5046502" y="3009607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Situation Familiale Avec</a:t>
            </a: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 Enfant</a:t>
            </a:r>
          </a:p>
        </p:txBody>
      </p:sp>
      <p:sp>
        <p:nvSpPr>
          <p:cNvPr id="12" name="Rectangle : coins arrondis 11">
            <a:hlinkClick r:id="rId15" action="ppaction://hlinksldjump" tooltip="Tranches d'Age"/>
            <a:extLst>
              <a:ext uri="{FF2B5EF4-FFF2-40B4-BE49-F238E27FC236}">
                <a16:creationId xmlns:a16="http://schemas.microsoft.com/office/drawing/2014/main" id="{FE1D3998-529B-BFE1-96C7-86A418737C62}"/>
              </a:ext>
            </a:extLst>
          </p:cNvPr>
          <p:cNvSpPr>
            <a:spLocks noChangeAspect="1"/>
          </p:cNvSpPr>
          <p:nvPr/>
        </p:nvSpPr>
        <p:spPr>
          <a:xfrm>
            <a:off x="451235" y="5439412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Situation Sociale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3" name="Rectangle : coins arrondis 12">
            <a:hlinkClick r:id="rId16" action="ppaction://hlinksldjump" tooltip="Tranches d'Age"/>
            <a:extLst>
              <a:ext uri="{FF2B5EF4-FFF2-40B4-BE49-F238E27FC236}">
                <a16:creationId xmlns:a16="http://schemas.microsoft.com/office/drawing/2014/main" id="{437C3EA3-0799-8F85-C6EF-2F494F9CF294}"/>
              </a:ext>
            </a:extLst>
          </p:cNvPr>
          <p:cNvSpPr>
            <a:spLocks noChangeAspect="1"/>
          </p:cNvSpPr>
          <p:nvPr/>
        </p:nvSpPr>
        <p:spPr>
          <a:xfrm>
            <a:off x="2654730" y="2968844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Situation Familiale Sans Personne à Charge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4" name="Rectangle : coins arrondis 13">
            <a:hlinkClick r:id="rId17" action="ppaction://hlinksldjump" tooltip="Tranches d'Age"/>
            <a:extLst>
              <a:ext uri="{FF2B5EF4-FFF2-40B4-BE49-F238E27FC236}">
                <a16:creationId xmlns:a16="http://schemas.microsoft.com/office/drawing/2014/main" id="{F91C79B1-57D7-085F-5D61-AE58C6C38D52}"/>
              </a:ext>
            </a:extLst>
          </p:cNvPr>
          <p:cNvSpPr>
            <a:spLocks noChangeAspect="1"/>
          </p:cNvSpPr>
          <p:nvPr/>
        </p:nvSpPr>
        <p:spPr>
          <a:xfrm>
            <a:off x="5046502" y="5466783"/>
            <a:ext cx="1799013" cy="977560"/>
          </a:xfrm>
          <a:prstGeom prst="roundRect">
            <a:avLst/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Tableau</a:t>
            </a: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Service Proposé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Rectangle : coins arrondis 20">
            <a:hlinkClick r:id="rId18" action="ppaction://hlinksldjump" tooltip="Tranches d'Age"/>
            <a:extLst>
              <a:ext uri="{FF2B5EF4-FFF2-40B4-BE49-F238E27FC236}">
                <a16:creationId xmlns:a16="http://schemas.microsoft.com/office/drawing/2014/main" id="{7621EB63-23B6-EDE9-2D67-DA80451F4047}"/>
              </a:ext>
            </a:extLst>
          </p:cNvPr>
          <p:cNvSpPr>
            <a:spLocks noChangeAspect="1"/>
          </p:cNvSpPr>
          <p:nvPr/>
        </p:nvSpPr>
        <p:spPr>
          <a:xfrm>
            <a:off x="2654730" y="5439411"/>
            <a:ext cx="1799013" cy="97756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Situation Budgétaire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0762B1B-50F1-F5D5-E50A-A0FBA0C9EB80}"/>
              </a:ext>
            </a:extLst>
          </p:cNvPr>
          <p:cNvGrpSpPr/>
          <p:nvPr/>
        </p:nvGrpSpPr>
        <p:grpSpPr>
          <a:xfrm>
            <a:off x="9349267" y="1769559"/>
            <a:ext cx="2735880" cy="4701791"/>
            <a:chOff x="8342157" y="1645177"/>
            <a:chExt cx="2848984" cy="4468232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4B2514D5-A784-48A7-6125-6D4B6BE5D411}"/>
                </a:ext>
              </a:extLst>
            </p:cNvPr>
            <p:cNvSpPr/>
            <p:nvPr/>
          </p:nvSpPr>
          <p:spPr>
            <a:xfrm>
              <a:off x="8342157" y="1645177"/>
              <a:ext cx="2848984" cy="446823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Rectangle : coins arrondis 17">
              <a:hlinkClick r:id="rId19" action="ppaction://hlinksldjump" tooltip="Statistiques NATIONALES"/>
              <a:extLst>
                <a:ext uri="{FF2B5EF4-FFF2-40B4-BE49-F238E27FC236}">
                  <a16:creationId xmlns:a16="http://schemas.microsoft.com/office/drawing/2014/main" id="{8887E906-54FA-EF13-0931-5C4931653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1657" y="2897334"/>
              <a:ext cx="2067157" cy="8552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Statistiques Banque de France  Niveau National</a:t>
              </a:r>
            </a:p>
          </p:txBody>
        </p:sp>
        <p:sp>
          <p:nvSpPr>
            <p:cNvPr id="20" name="Rectangle : coins arrondis 19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D7A471-778B-5264-C55B-1BDB6BEF24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1140" y="1924298"/>
              <a:ext cx="2067157" cy="855293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Statistiques </a:t>
              </a:r>
              <a:r>
                <a:rPr lang="fr-FR" sz="1200" b="1" kern="0" dirty="0">
                  <a:solidFill>
                    <a:schemeClr val="tx1"/>
                  </a:solidFill>
                  <a:latin typeface="Calibri" panose="020F0502020204030204"/>
                </a:rPr>
                <a:t>CRESUS depuis la Création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 : coins arrondis 14">
              <a:hlinkClick r:id="rId21" action="ppaction://hlinksldjump"/>
              <a:extLst>
                <a:ext uri="{FF2B5EF4-FFF2-40B4-BE49-F238E27FC236}">
                  <a16:creationId xmlns:a16="http://schemas.microsoft.com/office/drawing/2014/main" id="{31296AED-9455-3671-CE19-3176DF451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6946" y="4885780"/>
              <a:ext cx="2160000" cy="978048"/>
            </a:xfrm>
            <a:prstGeom prst="roundRect">
              <a:avLst/>
            </a:prstGeom>
            <a:solidFill>
              <a:srgbClr val="FFFF00"/>
            </a:solidFill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00" b="1" kern="0" dirty="0">
                <a:highlight>
                  <a:srgbClr val="C0C0C0"/>
                </a:highlight>
                <a:latin typeface="Calibri" panose="020F0502020204030204"/>
              </a:endParaRPr>
            </a:p>
            <a:p>
              <a:pPr algn="ctr"/>
              <a:r>
                <a:rPr lang="fr-FR" sz="1400" b="1" kern="0" dirty="0">
                  <a:latin typeface="Calibri" panose="020F0502020204030204"/>
                </a:rPr>
                <a:t>Motif de Fin d’Accompagnement</a:t>
              </a:r>
            </a:p>
            <a:p>
              <a:pPr algn="ctr"/>
              <a:endParaRPr lang="fr-FR" sz="1400" b="1" kern="0" dirty="0">
                <a:highlight>
                  <a:srgbClr val="C0C0C0"/>
                </a:highlight>
                <a:latin typeface="Calibri" panose="020F0502020204030204"/>
              </a:endParaRPr>
            </a:p>
          </p:txBody>
        </p:sp>
      </p:grpSp>
      <p:sp>
        <p:nvSpPr>
          <p:cNvPr id="16" name="Rectangle : coins arrondis 15">
            <a:hlinkClick r:id="rId22" action="ppaction://hlinksldjump"/>
            <a:extLst>
              <a:ext uri="{FF2B5EF4-FFF2-40B4-BE49-F238E27FC236}">
                <a16:creationId xmlns:a16="http://schemas.microsoft.com/office/drawing/2014/main" id="{415A8B15-88AF-2C7B-CB53-38EBA711DD4D}"/>
              </a:ext>
            </a:extLst>
          </p:cNvPr>
          <p:cNvSpPr>
            <a:spLocks noChangeAspect="1"/>
          </p:cNvSpPr>
          <p:nvPr/>
        </p:nvSpPr>
        <p:spPr>
          <a:xfrm>
            <a:off x="6017306" y="1761546"/>
            <a:ext cx="1044000" cy="97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Rendez-Vous en Présentiel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hlinkClick r:id="rId23" action="ppaction://hlinksldjump" tooltip="Tranches d'Age"/>
            <a:extLst>
              <a:ext uri="{FF2B5EF4-FFF2-40B4-BE49-F238E27FC236}">
                <a16:creationId xmlns:a16="http://schemas.microsoft.com/office/drawing/2014/main" id="{D85D2D0C-8F14-AD67-1CE0-BB58CAE0E13D}"/>
              </a:ext>
            </a:extLst>
          </p:cNvPr>
          <p:cNvSpPr>
            <a:spLocks noChangeAspect="1"/>
          </p:cNvSpPr>
          <p:nvPr/>
        </p:nvSpPr>
        <p:spPr>
          <a:xfrm>
            <a:off x="7367413" y="5481321"/>
            <a:ext cx="1800000" cy="977560"/>
          </a:xfrm>
          <a:prstGeom prst="roundRect">
            <a:avLst/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Graphique</a:t>
            </a:r>
          </a:p>
          <a:p>
            <a:pPr algn="ctr"/>
            <a:r>
              <a:rPr lang="fr-FR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Service Proposé</a:t>
            </a: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/>
            <a:endParaRPr lang="fr-FR" sz="12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91F0122-EEA5-37BD-4066-708935718F0A}"/>
              </a:ext>
            </a:extLst>
          </p:cNvPr>
          <p:cNvGrpSpPr/>
          <p:nvPr/>
        </p:nvGrpSpPr>
        <p:grpSpPr>
          <a:xfrm>
            <a:off x="7249997" y="1767878"/>
            <a:ext cx="1806921" cy="3419454"/>
            <a:chOff x="7314881" y="2264115"/>
            <a:chExt cx="1663656" cy="3109074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5A15632-90E3-2F9B-B596-60959CB4FE67}"/>
                </a:ext>
              </a:extLst>
            </p:cNvPr>
            <p:cNvSpPr/>
            <p:nvPr/>
          </p:nvSpPr>
          <p:spPr>
            <a:xfrm>
              <a:off x="7314881" y="2264115"/>
              <a:ext cx="1663656" cy="31090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hlinkClick r:id="rId24" action="ppaction://hlinksldjump"/>
              <a:extLst>
                <a:ext uri="{FF2B5EF4-FFF2-40B4-BE49-F238E27FC236}">
                  <a16:creationId xmlns:a16="http://schemas.microsoft.com/office/drawing/2014/main" id="{40C5F5FD-BABF-7265-9721-F52D5CA66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2316" y="3361836"/>
              <a:ext cx="1260000" cy="7847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kern="0" dirty="0">
                  <a:solidFill>
                    <a:schemeClr val="tx1"/>
                  </a:solidFill>
                  <a:latin typeface="Calibri" panose="020F0502020204030204"/>
                </a:rPr>
                <a:t>Formations</a:t>
              </a:r>
            </a:p>
          </p:txBody>
        </p:sp>
        <p:sp>
          <p:nvSpPr>
            <p:cNvPr id="23" name="Rectangle : coins arrondis 22">
              <a:hlinkClick r:id="rId25" action="ppaction://hlinksldjump"/>
              <a:extLst>
                <a:ext uri="{FF2B5EF4-FFF2-40B4-BE49-F238E27FC236}">
                  <a16:creationId xmlns:a16="http://schemas.microsoft.com/office/drawing/2014/main" id="{ABFB4EB5-291E-BDCE-19C3-AB49CE7AD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8219" y="4432257"/>
              <a:ext cx="1260000" cy="7847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kern="0" dirty="0">
                  <a:solidFill>
                    <a:schemeClr val="tx1"/>
                  </a:solidFill>
                  <a:latin typeface="Calibri" panose="020F0502020204030204"/>
                </a:rPr>
                <a:t>Statistiques Formations</a:t>
              </a:r>
            </a:p>
          </p:txBody>
        </p:sp>
        <p:sp>
          <p:nvSpPr>
            <p:cNvPr id="24" name="Rectangle : coins arrondis 23">
              <a:hlinkClick r:id="rId26" action="ppaction://hlinksldjump"/>
              <a:extLst>
                <a:ext uri="{FF2B5EF4-FFF2-40B4-BE49-F238E27FC236}">
                  <a16:creationId xmlns:a16="http://schemas.microsoft.com/office/drawing/2014/main" id="{5DADE99F-B82E-05A3-5776-7A20A0001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75497" y="2342372"/>
              <a:ext cx="1260000" cy="7847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Interventions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hlinkClick r:id="rId27" action="ppaction://hlinksldjump" tooltip="Statistiques NATIONALES"/>
            <a:extLst>
              <a:ext uri="{FF2B5EF4-FFF2-40B4-BE49-F238E27FC236}">
                <a16:creationId xmlns:a16="http://schemas.microsoft.com/office/drawing/2014/main" id="{CAC7D3D1-FBFB-519A-C479-4F28E8F5E260}"/>
              </a:ext>
            </a:extLst>
          </p:cNvPr>
          <p:cNvSpPr>
            <a:spLocks noChangeAspect="1"/>
          </p:cNvSpPr>
          <p:nvPr/>
        </p:nvSpPr>
        <p:spPr>
          <a:xfrm>
            <a:off x="9723303" y="4089213"/>
            <a:ext cx="1985091" cy="90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Statistiques Banque de France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Région Grand Est</a:t>
            </a:r>
          </a:p>
        </p:txBody>
      </p:sp>
    </p:spTree>
    <p:extLst>
      <p:ext uri="{BB962C8B-B14F-4D97-AF65-F5344CB8AC3E}">
        <p14:creationId xmlns:p14="http://schemas.microsoft.com/office/powerpoint/2010/main" val="412871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ABDA81D-25E0-1CD1-C82E-570F30A1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03BCEE-E3DC-DA89-7DB9-4423547D4CC7}"/>
              </a:ext>
            </a:extLst>
          </p:cNvPr>
          <p:cNvSpPr txBox="1"/>
          <p:nvPr/>
        </p:nvSpPr>
        <p:spPr>
          <a:xfrm>
            <a:off x="1924595" y="87086"/>
            <a:ext cx="658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Situation Familiale Sans Personne à Charge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D39877AA-8C87-30BF-341A-43C54BE5CED1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62932-9ED2-A347-A718-4E6221D39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37" y="562655"/>
            <a:ext cx="6914606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11AC98-DFC5-6DBD-383D-57C7C4DC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574820-A58E-72E1-5D22-5756D5E68579}"/>
              </a:ext>
            </a:extLst>
          </p:cNvPr>
          <p:cNvSpPr txBox="1"/>
          <p:nvPr/>
        </p:nvSpPr>
        <p:spPr>
          <a:xfrm>
            <a:off x="2695575" y="200025"/>
            <a:ext cx="680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Situation Familiale Avec Enfants</a:t>
            </a:r>
          </a:p>
        </p:txBody>
      </p:sp>
      <p:sp>
        <p:nvSpPr>
          <p:cNvPr id="6" name="Rectangle : coins arrondis 5">
            <a:hlinkClick r:id="rId4" action="ppaction://hlinksldjump"/>
            <a:extLst>
              <a:ext uri="{FF2B5EF4-FFF2-40B4-BE49-F238E27FC236}">
                <a16:creationId xmlns:a16="http://schemas.microsoft.com/office/drawing/2014/main" id="{CB1FC589-50FA-62AF-ED00-2EE439B2F556}"/>
              </a:ext>
            </a:extLst>
          </p:cNvPr>
          <p:cNvSpPr/>
          <p:nvPr/>
        </p:nvSpPr>
        <p:spPr>
          <a:xfrm>
            <a:off x="10437767" y="4875836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2639E7-4A5E-D417-D50A-81F9CAC5D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044" y="687976"/>
            <a:ext cx="7575913" cy="5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  <p:sndAc>
          <p:stSnd>
            <p:snd r:embed="rId2" name="cashreg.wav"/>
          </p:stSnd>
        </p:sndAc>
      </p:transition>
    </mc:Choice>
    <mc:Fallback xmlns="">
      <p:transition spd="slow">
        <p:split/>
        <p:sndAc>
          <p:stSnd>
            <p:snd r:embed="rId6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00C2DB-5F6F-7FFE-2E83-46A58AC3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1A6B94-C791-B9F0-2131-13E4E4EA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6" y="819150"/>
            <a:ext cx="8367712" cy="5537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A6E7530-7DBF-1340-84B6-7577627F4C76}"/>
              </a:ext>
            </a:extLst>
          </p:cNvPr>
          <p:cNvSpPr txBox="1"/>
          <p:nvPr/>
        </p:nvSpPr>
        <p:spPr>
          <a:xfrm>
            <a:off x="1571626" y="130629"/>
            <a:ext cx="836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Situation Professionnelle</a:t>
            </a:r>
          </a:p>
        </p:txBody>
      </p:sp>
      <p:sp>
        <p:nvSpPr>
          <p:cNvPr id="6" name="Rectangle : coins arrondis 5">
            <a:hlinkClick r:id="rId4" action="ppaction://hlinksldjump"/>
            <a:extLst>
              <a:ext uri="{FF2B5EF4-FFF2-40B4-BE49-F238E27FC236}">
                <a16:creationId xmlns:a16="http://schemas.microsoft.com/office/drawing/2014/main" id="{64232807-7303-53DA-AFA9-55A9B0EEB40E}"/>
              </a:ext>
            </a:extLst>
          </p:cNvPr>
          <p:cNvSpPr/>
          <p:nvPr/>
        </p:nvSpPr>
        <p:spPr>
          <a:xfrm>
            <a:off x="10437767" y="4875836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6FAED7-20C6-ADBB-D9FB-AC1F2EC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7C4834-6E6B-0609-E365-97321AAA1CD8}"/>
              </a:ext>
            </a:extLst>
          </p:cNvPr>
          <p:cNvSpPr txBox="1"/>
          <p:nvPr/>
        </p:nvSpPr>
        <p:spPr>
          <a:xfrm>
            <a:off x="2538262" y="104775"/>
            <a:ext cx="70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Graphique Situation Professionnelle par Genre</a:t>
            </a:r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3170BC6E-78DD-FB1B-7A1E-0E01046726AA}"/>
              </a:ext>
            </a:extLst>
          </p:cNvPr>
          <p:cNvSpPr/>
          <p:nvPr/>
        </p:nvSpPr>
        <p:spPr>
          <a:xfrm>
            <a:off x="10894423" y="4875836"/>
            <a:ext cx="1086394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F59CC8-20CC-3098-6D7C-1E7FF99E9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48" y="621548"/>
            <a:ext cx="9126503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C96E78-9FA7-F37F-6DAB-98365DBA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2A962E-624C-2F7B-127B-6A048C2A9F4A}"/>
              </a:ext>
            </a:extLst>
          </p:cNvPr>
          <p:cNvSpPr txBox="1"/>
          <p:nvPr/>
        </p:nvSpPr>
        <p:spPr>
          <a:xfrm>
            <a:off x="3944983" y="104775"/>
            <a:ext cx="430203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Motifs de Rendez-Vous par Genre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2A487A27-D2F4-2846-2CC2-1E19AF2668D7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6B86FD-DD75-2EB2-0249-D5BC78683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863" y="574494"/>
            <a:ext cx="6923314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57846B-6306-0D3A-C354-E782E8DD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9B8BAA-5EBC-A918-1877-65B72756FA49}"/>
              </a:ext>
            </a:extLst>
          </p:cNvPr>
          <p:cNvSpPr txBox="1"/>
          <p:nvPr/>
        </p:nvSpPr>
        <p:spPr>
          <a:xfrm>
            <a:off x="2433588" y="66675"/>
            <a:ext cx="732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Situation Sociale</a:t>
            </a:r>
          </a:p>
        </p:txBody>
      </p:sp>
      <p:sp>
        <p:nvSpPr>
          <p:cNvPr id="9" name="Rectangle : coins arrondis 8">
            <a:hlinkClick r:id="rId3" action="ppaction://hlinksldjump"/>
            <a:extLst>
              <a:ext uri="{FF2B5EF4-FFF2-40B4-BE49-F238E27FC236}">
                <a16:creationId xmlns:a16="http://schemas.microsoft.com/office/drawing/2014/main" id="{8C4B45B8-F0DA-2E25-1613-5B14BBE25415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8325E9-9424-B33D-6199-286295D5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434" y="592182"/>
            <a:ext cx="633113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664804-51C0-C4F6-8611-A06D3CC1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30D892-010C-0DC5-B725-C874431B9013}"/>
              </a:ext>
            </a:extLst>
          </p:cNvPr>
          <p:cNvSpPr txBox="1"/>
          <p:nvPr/>
        </p:nvSpPr>
        <p:spPr>
          <a:xfrm>
            <a:off x="2343150" y="85725"/>
            <a:ext cx="635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Situation Budgétaire</a:t>
            </a:r>
          </a:p>
        </p:txBody>
      </p:sp>
      <p:sp>
        <p:nvSpPr>
          <p:cNvPr id="8" name="Rectangle : coins arrondis 7">
            <a:hlinkClick r:id="rId3" action="ppaction://hlinksldjump"/>
            <a:extLst>
              <a:ext uri="{FF2B5EF4-FFF2-40B4-BE49-F238E27FC236}">
                <a16:creationId xmlns:a16="http://schemas.microsoft.com/office/drawing/2014/main" id="{D9658421-2108-A7B7-108A-6A652655D58D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A1B10F-7A68-8742-A1E3-904996846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366" y="670560"/>
            <a:ext cx="6487885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69099F-9F92-22E5-9D21-AB19FE1E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962040-FD50-05B5-CE1E-79FE5459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923109"/>
            <a:ext cx="9196797" cy="53205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05996A-16BA-BE77-7D68-A0FEC8B3DC34}"/>
              </a:ext>
            </a:extLst>
          </p:cNvPr>
          <p:cNvSpPr txBox="1"/>
          <p:nvPr/>
        </p:nvSpPr>
        <p:spPr>
          <a:xfrm>
            <a:off x="1464665" y="246001"/>
            <a:ext cx="789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Nombre de Contacts Sans Suivi</a:t>
            </a:r>
            <a:endParaRPr lang="fr-FR" dirty="0"/>
          </a:p>
        </p:txBody>
      </p:sp>
      <p:sp>
        <p:nvSpPr>
          <p:cNvPr id="6" name="Rectangle : coins arrondis 5">
            <a:hlinkClick r:id="rId4" action="ppaction://hlinksldjump"/>
            <a:extLst>
              <a:ext uri="{FF2B5EF4-FFF2-40B4-BE49-F238E27FC236}">
                <a16:creationId xmlns:a16="http://schemas.microsoft.com/office/drawing/2014/main" id="{580D179C-F072-E5F3-97F8-F486DCA02A06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8027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5ABB9E-3B96-956B-7E09-34845A38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18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1B088C-3A61-3BE3-3352-67EF4BD76300}"/>
              </a:ext>
            </a:extLst>
          </p:cNvPr>
          <p:cNvSpPr txBox="1"/>
          <p:nvPr/>
        </p:nvSpPr>
        <p:spPr>
          <a:xfrm>
            <a:off x="2490281" y="252919"/>
            <a:ext cx="669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Contacts avec Suivi</a:t>
            </a:r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2BC497B4-9B77-0704-E07E-849EBA60D314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20CE77-9D45-B579-C5CE-8B618D50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320629"/>
            <a:ext cx="6934200" cy="48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632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A8E159-03E2-460F-840B-434120B0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29" y="643467"/>
            <a:ext cx="9598342" cy="557106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4348CC-329A-ADE2-26FE-A9CA10E7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2CF792-25EE-42A7-9020-A95A850C8B51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4CEF5FAA-3879-41BE-51DB-7C38244E20F3}"/>
              </a:ext>
            </a:extLst>
          </p:cNvPr>
          <p:cNvSpPr/>
          <p:nvPr/>
        </p:nvSpPr>
        <p:spPr>
          <a:xfrm>
            <a:off x="10895170" y="4788750"/>
            <a:ext cx="1134905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99011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1B7E8B-E78D-19E5-2A20-161CAFA4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8AA52F-C633-0A7C-0AD0-B6779F32D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25" y="583586"/>
            <a:ext cx="8360228" cy="61378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EC7C0E-1456-81D3-13EC-5B0EB1931D3C}"/>
              </a:ext>
            </a:extLst>
          </p:cNvPr>
          <p:cNvSpPr txBox="1"/>
          <p:nvPr/>
        </p:nvSpPr>
        <p:spPr>
          <a:xfrm>
            <a:off x="243825" y="121922"/>
            <a:ext cx="784799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Tableau de Synthèse du Ministère </a:t>
            </a:r>
          </a:p>
        </p:txBody>
      </p:sp>
      <p:sp>
        <p:nvSpPr>
          <p:cNvPr id="8" name="Rectangle : coins arrondis 7">
            <a:hlinkClick r:id="rId5" action="ppaction://hlinksldjump"/>
            <a:extLst>
              <a:ext uri="{FF2B5EF4-FFF2-40B4-BE49-F238E27FC236}">
                <a16:creationId xmlns:a16="http://schemas.microsoft.com/office/drawing/2014/main" id="{97508B4F-E625-2C71-1154-D7A7DC90C2E1}"/>
              </a:ext>
            </a:extLst>
          </p:cNvPr>
          <p:cNvSpPr/>
          <p:nvPr/>
        </p:nvSpPr>
        <p:spPr>
          <a:xfrm>
            <a:off x="10249988" y="5956236"/>
            <a:ext cx="1350643" cy="594236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44007A03-4E1F-983E-6EAD-4AC6AAA93502}"/>
              </a:ext>
            </a:extLst>
          </p:cNvPr>
          <p:cNvSpPr/>
          <p:nvPr/>
        </p:nvSpPr>
        <p:spPr>
          <a:xfrm>
            <a:off x="9292046" y="487196"/>
            <a:ext cx="2865117" cy="900000"/>
          </a:xfrm>
          <a:prstGeom prst="wedgeEllipseCallout">
            <a:avLst>
              <a:gd name="adj1" fmla="val -82197"/>
              <a:gd name="adj2" fmla="val -352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Pas de statistiques sur les personnes sans Suivi (1 seul RV)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8FBE5E-EF3D-C49F-2372-993174499C04}"/>
              </a:ext>
            </a:extLst>
          </p:cNvPr>
          <p:cNvCxnSpPr/>
          <p:nvPr/>
        </p:nvCxnSpPr>
        <p:spPr>
          <a:xfrm>
            <a:off x="243825" y="752747"/>
            <a:ext cx="784800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70AA43B5-934B-2E54-6DEF-D4026F53CA82}"/>
              </a:ext>
            </a:extLst>
          </p:cNvPr>
          <p:cNvSpPr/>
          <p:nvPr/>
        </p:nvSpPr>
        <p:spPr>
          <a:xfrm flipH="1">
            <a:off x="8210323" y="1023258"/>
            <a:ext cx="373773" cy="5723706"/>
          </a:xfrm>
          <a:prstGeom prst="leftBrace">
            <a:avLst>
              <a:gd name="adj1" fmla="val 8146"/>
              <a:gd name="adj2" fmla="val 50000"/>
            </a:avLst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7F26CAA8-5B27-4FDF-8E0B-92C31D5757A7}"/>
              </a:ext>
            </a:extLst>
          </p:cNvPr>
          <p:cNvSpPr/>
          <p:nvPr/>
        </p:nvSpPr>
        <p:spPr>
          <a:xfrm flipV="1">
            <a:off x="121479" y="1055211"/>
            <a:ext cx="8081982" cy="36000"/>
          </a:xfrm>
          <a:prstGeom prst="line">
            <a:avLst/>
          </a:prstGeom>
          <a:solidFill>
            <a:srgbClr val="FF0066">
              <a:alpha val="5000"/>
            </a:srgbClr>
          </a:solidFill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0066"/>
              </a:solidFill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B25DCEAC-C9DE-80B7-CC00-1CA8BDA3F32B}"/>
              </a:ext>
            </a:extLst>
          </p:cNvPr>
          <p:cNvSpPr/>
          <p:nvPr/>
        </p:nvSpPr>
        <p:spPr>
          <a:xfrm flipV="1">
            <a:off x="88487" y="6746962"/>
            <a:ext cx="8147965" cy="29568"/>
          </a:xfrm>
          <a:prstGeom prst="line">
            <a:avLst/>
          </a:prstGeom>
          <a:solidFill>
            <a:srgbClr val="FF0066">
              <a:alpha val="5000"/>
            </a:srgbClr>
          </a:solidFill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0066"/>
              </a:solidFill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49CD24AD-5D40-4952-09B8-9DD57171D5F3}"/>
              </a:ext>
            </a:extLst>
          </p:cNvPr>
          <p:cNvSpPr/>
          <p:nvPr/>
        </p:nvSpPr>
        <p:spPr>
          <a:xfrm flipH="1">
            <a:off x="88487" y="1065538"/>
            <a:ext cx="32992" cy="5710991"/>
          </a:xfrm>
          <a:prstGeom prst="line">
            <a:avLst/>
          </a:prstGeom>
          <a:solidFill>
            <a:srgbClr val="FF0066">
              <a:alpha val="5000"/>
            </a:srgbClr>
          </a:solidFill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0066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9BEA551-87E7-8EA1-E4CE-F25F6B36C9E3}"/>
              </a:ext>
            </a:extLst>
          </p:cNvPr>
          <p:cNvCxnSpPr>
            <a:cxnSpLocks/>
          </p:cNvCxnSpPr>
          <p:nvPr/>
        </p:nvCxnSpPr>
        <p:spPr>
          <a:xfrm flipV="1">
            <a:off x="199429" y="752747"/>
            <a:ext cx="0" cy="27051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739C83E-E3A6-DC03-7199-BD8D88ABC2D2}"/>
              </a:ext>
            </a:extLst>
          </p:cNvPr>
          <p:cNvCxnSpPr>
            <a:cxnSpLocks/>
          </p:cNvCxnSpPr>
          <p:nvPr/>
        </p:nvCxnSpPr>
        <p:spPr>
          <a:xfrm flipV="1">
            <a:off x="8109242" y="752747"/>
            <a:ext cx="0" cy="27051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Phylactère : pensées 35">
            <a:extLst>
              <a:ext uri="{FF2B5EF4-FFF2-40B4-BE49-F238E27FC236}">
                <a16:creationId xmlns:a16="http://schemas.microsoft.com/office/drawing/2014/main" id="{289A1547-1D37-F16B-D01E-C061FFC85853}"/>
              </a:ext>
            </a:extLst>
          </p:cNvPr>
          <p:cNvSpPr/>
          <p:nvPr/>
        </p:nvSpPr>
        <p:spPr>
          <a:xfrm>
            <a:off x="8621470" y="1556657"/>
            <a:ext cx="3482043" cy="3744686"/>
          </a:xfrm>
          <a:prstGeom prst="cloudCallout">
            <a:avLst>
              <a:gd name="adj1" fmla="val -44688"/>
              <a:gd name="adj2" fmla="val 127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ighlight>
                  <a:srgbClr val="FF0000"/>
                </a:highlight>
                <a:latin typeface="Arial Black" panose="020B0A04020102020204" pitchFamily="34" charset="0"/>
              </a:rPr>
              <a:t>Les Statistiques du </a:t>
            </a:r>
            <a:r>
              <a:rPr lang="fr-FR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ighlight>
                  <a:srgbClr val="FF0000"/>
                </a:highlight>
                <a:latin typeface="Arial Black" panose="020B0A04020102020204" pitchFamily="34" charset="0"/>
              </a:rPr>
              <a:t>Ministère </a:t>
            </a:r>
            <a:r>
              <a:rPr lang="fr-FR" sz="1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ighlight>
                  <a:srgbClr val="FF0000"/>
                </a:highlight>
                <a:latin typeface="Arial Black" panose="020B0A04020102020204" pitchFamily="34" charset="0"/>
              </a:rPr>
              <a:t>ne portent que sur les personnes ayant au moins 2 RV (suivi dans le cadre du PCB)</a:t>
            </a:r>
          </a:p>
        </p:txBody>
      </p:sp>
    </p:spTree>
    <p:extLst>
      <p:ext uri="{BB962C8B-B14F-4D97-AF65-F5344CB8AC3E}">
        <p14:creationId xmlns:p14="http://schemas.microsoft.com/office/powerpoint/2010/main" val="307686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3" grpId="0" animBg="1"/>
      <p:bldP spid="15" grpId="0" animBg="1"/>
      <p:bldP spid="25" grpId="0" animBg="1"/>
      <p:bldP spid="26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842B74-8C70-C466-1DD5-D6B849C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5A9FD4-0423-398E-408D-51CDF23FB554}"/>
              </a:ext>
            </a:extLst>
          </p:cNvPr>
          <p:cNvSpPr txBox="1"/>
          <p:nvPr/>
        </p:nvSpPr>
        <p:spPr>
          <a:xfrm>
            <a:off x="3640999" y="0"/>
            <a:ext cx="634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Services Proposés dans le cadre du Point Conseil Budget</a:t>
            </a:r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:a16="http://schemas.microsoft.com/office/drawing/2014/main" id="{7992445A-A959-FF3E-965B-4A16DF94F36D}"/>
              </a:ext>
            </a:extLst>
          </p:cNvPr>
          <p:cNvSpPr/>
          <p:nvPr/>
        </p:nvSpPr>
        <p:spPr>
          <a:xfrm>
            <a:off x="10964091" y="4414282"/>
            <a:ext cx="1077686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DA1FDF-0F00-DA3C-C600-4C8B83E7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687979"/>
            <a:ext cx="9953898" cy="5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DCC19F-61E5-E560-0E70-748C40CB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1FAC1C-1251-DD8C-3745-AB55DD9506EE}"/>
              </a:ext>
            </a:extLst>
          </p:cNvPr>
          <p:cNvSpPr txBox="1"/>
          <p:nvPr/>
        </p:nvSpPr>
        <p:spPr>
          <a:xfrm>
            <a:off x="1752600" y="228600"/>
            <a:ext cx="775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Interventions et Formations Préventives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26B8EFC-9E95-381F-DEBE-CC25AE2388A0}"/>
              </a:ext>
            </a:extLst>
          </p:cNvPr>
          <p:cNvSpPr txBox="1"/>
          <p:nvPr/>
        </p:nvSpPr>
        <p:spPr>
          <a:xfrm>
            <a:off x="1123269" y="847930"/>
            <a:ext cx="99454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</a:t>
            </a:r>
            <a:r>
              <a:rPr lang="fr-FR" sz="2400" b="1" dirty="0">
                <a:solidFill>
                  <a:srgbClr val="00B050"/>
                </a:solidFill>
              </a:rPr>
              <a:t>volet  prévention  </a:t>
            </a:r>
            <a:r>
              <a:rPr lang="fr-FR" dirty="0"/>
              <a:t>de notre association s’est poursuivi en 2022 </a:t>
            </a:r>
            <a:r>
              <a:rPr lang="fr-FR" u="sng" dirty="0"/>
              <a:t>essentiellement</a:t>
            </a:r>
            <a:r>
              <a:rPr lang="fr-FR" dirty="0"/>
              <a:t> pour la </a:t>
            </a:r>
            <a:r>
              <a:rPr lang="fr-FR" b="1" dirty="0">
                <a:solidFill>
                  <a:srgbClr val="C00000"/>
                </a:solidFill>
              </a:rPr>
              <a:t>Mission locale dans le cadre de la Garantie Jeune </a:t>
            </a:r>
            <a:r>
              <a:rPr lang="fr-FR" dirty="0"/>
              <a:t>ainsi que  pour les adultes de l’AFPA en formation,  reconversion ou intégration. </a:t>
            </a:r>
          </a:p>
          <a:p>
            <a:endParaRPr lang="fr-FR" dirty="0"/>
          </a:p>
          <a:p>
            <a:r>
              <a:rPr lang="fr-FR" dirty="0"/>
              <a:t>Les interventions au profit des jeunes de la </a:t>
            </a:r>
            <a:r>
              <a:rPr lang="fr-FR" b="1" dirty="0"/>
              <a:t>Mission Locale </a:t>
            </a:r>
            <a:r>
              <a:rPr lang="fr-FR" dirty="0"/>
              <a:t>se sont, à nouveau, déroulées en présentiel mais à un rythme moins soutenu en raison des aménagements apportés au dispositif initial. </a:t>
            </a:r>
          </a:p>
          <a:p>
            <a:endParaRPr lang="fr-FR" dirty="0"/>
          </a:p>
          <a:p>
            <a:r>
              <a:rPr lang="fr-FR" dirty="0"/>
              <a:t>Les </a:t>
            </a:r>
            <a:r>
              <a:rPr lang="fr-FR" b="1" dirty="0">
                <a:solidFill>
                  <a:srgbClr val="0070C0"/>
                </a:solidFill>
              </a:rPr>
              <a:t>interventions auprès de l’AFPA </a:t>
            </a:r>
            <a:r>
              <a:rPr lang="fr-FR" dirty="0"/>
              <a:t>se sont poursuivie sur Metz, Saint Avold et Yutz, toujours avec la même attention . </a:t>
            </a:r>
          </a:p>
          <a:p>
            <a:endParaRPr lang="fr-FR" dirty="0"/>
          </a:p>
          <a:p>
            <a:r>
              <a:rPr lang="fr-FR" dirty="0"/>
              <a:t>Les thèmes abordés, toujours sous l’angle pratique, traitaient des </a:t>
            </a:r>
            <a:r>
              <a:rPr lang="fr-FR" b="1" dirty="0">
                <a:solidFill>
                  <a:srgbClr val="C00000"/>
                </a:solidFill>
              </a:rPr>
              <a:t>moyens de paiement, de la banque, du crédit, du budget ainsi que des principaux organismes institutionnels</a:t>
            </a:r>
            <a:r>
              <a:rPr lang="fr-FR" dirty="0"/>
              <a:t> ( CAF, CPAM, Pole Emploi, MDPH </a:t>
            </a:r>
            <a:r>
              <a:rPr lang="fr-FR" sz="1600" i="1" dirty="0"/>
              <a:t>(Maison départementale des personnes handicapées</a:t>
            </a:r>
            <a:r>
              <a:rPr lang="fr-FR" dirty="0"/>
              <a:t>)…..). </a:t>
            </a:r>
          </a:p>
          <a:p>
            <a:endParaRPr lang="fr-FR" dirty="0"/>
          </a:p>
          <a:p>
            <a:r>
              <a:rPr lang="fr-FR" b="1" dirty="0"/>
              <a:t>Ces sujets continuent à susciter l’intérêt des jeunes qui vont, pour la plupart, intégrer la vie active et acquérir rapidement leur autonomie</a:t>
            </a:r>
          </a:p>
        </p:txBody>
      </p:sp>
      <p:sp>
        <p:nvSpPr>
          <p:cNvPr id="98" name="Rectangle : coins arrondis 97">
            <a:hlinkClick r:id="rId3" action="ppaction://hlinksldjump"/>
            <a:extLst>
              <a:ext uri="{FF2B5EF4-FFF2-40B4-BE49-F238E27FC236}">
                <a16:creationId xmlns:a16="http://schemas.microsoft.com/office/drawing/2014/main" id="{5CDA8CC9-25BE-FFC9-A5AF-C28512A6B219}"/>
              </a:ext>
            </a:extLst>
          </p:cNvPr>
          <p:cNvSpPr/>
          <p:nvPr/>
        </p:nvSpPr>
        <p:spPr>
          <a:xfrm>
            <a:off x="10841357" y="5372245"/>
            <a:ext cx="1350643" cy="594236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72045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A6D761-2E13-5888-9B25-8251B134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22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6E571E-9FBD-5557-DC5C-032432109D23}"/>
              </a:ext>
            </a:extLst>
          </p:cNvPr>
          <p:cNvSpPr txBox="1"/>
          <p:nvPr/>
        </p:nvSpPr>
        <p:spPr>
          <a:xfrm>
            <a:off x="0" y="614109"/>
            <a:ext cx="10842171" cy="5724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Sont concernés : </a:t>
            </a:r>
            <a:r>
              <a:rPr lang="fr-FR" b="1" dirty="0"/>
              <a:t>AFPA Metz, Woippy, Yutz, Saint-Avold </a:t>
            </a:r>
            <a:r>
              <a:rPr lang="fr-FR" sz="1400" dirty="0"/>
              <a:t>; </a:t>
            </a:r>
            <a:r>
              <a:rPr lang="fr-FR" b="1" dirty="0"/>
              <a:t>CCAS de Saint-Avold ; Mission Locale de Metz et Saint-Avold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Sur l’ensemble de ces cinq organismes, 33 interventions ont eu lieu sur l’année 2022 avec la répartition suivante 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A)- AFPA :</a:t>
            </a:r>
          </a:p>
          <a:p>
            <a:r>
              <a:rPr lang="fr-FR" sz="1400" dirty="0"/>
              <a:t>    - 9 interventions sur WOIPPY,</a:t>
            </a:r>
          </a:p>
          <a:p>
            <a:r>
              <a:rPr lang="fr-FR" sz="1400" dirty="0"/>
              <a:t>    - 9 interventions sur Yutz,</a:t>
            </a:r>
          </a:p>
          <a:p>
            <a:r>
              <a:rPr lang="fr-FR" sz="1400" dirty="0"/>
              <a:t>    - 9 interventions sur SAINT-AVOLD ,</a:t>
            </a:r>
          </a:p>
          <a:p>
            <a:r>
              <a:rPr lang="fr-FR" sz="1400" dirty="0"/>
              <a:t>Pour un total de 81 Heures d’interventions et un effectif de 211 personnes du dispositif Prépa-compétences ainsi que 12 réfugiés accueillis par l’Afpa de Woippy.</a:t>
            </a:r>
          </a:p>
          <a:p>
            <a:r>
              <a:rPr lang="fr-FR" sz="1400" dirty="0"/>
              <a:t>		</a:t>
            </a:r>
            <a:r>
              <a:rPr lang="fr-FR" b="1" dirty="0"/>
              <a:t>Les thèmes suivants ont été abordés lors de ces interventions :</a:t>
            </a:r>
          </a:p>
          <a:p>
            <a:r>
              <a:rPr lang="fr-FR" sz="1400" dirty="0"/>
              <a:t>-	</a:t>
            </a:r>
            <a:r>
              <a:rPr lang="fr-FR" sz="1400" b="1" dirty="0">
                <a:solidFill>
                  <a:srgbClr val="C00000"/>
                </a:solidFill>
              </a:rPr>
              <a:t>La présentation des actions de Crésus</a:t>
            </a:r>
          </a:p>
          <a:p>
            <a:r>
              <a:rPr lang="fr-FR" sz="1400" b="1" dirty="0">
                <a:solidFill>
                  <a:srgbClr val="C00000"/>
                </a:solidFill>
              </a:rPr>
              <a:t>-	Le SURENDETTEMENT</a:t>
            </a:r>
          </a:p>
          <a:p>
            <a:r>
              <a:rPr lang="fr-FR" sz="1400" b="1" dirty="0">
                <a:solidFill>
                  <a:srgbClr val="C00000"/>
                </a:solidFill>
              </a:rPr>
              <a:t>-	Les relations avec la Banque,</a:t>
            </a:r>
          </a:p>
          <a:p>
            <a:r>
              <a:rPr lang="fr-FR" sz="1400" b="1" dirty="0">
                <a:solidFill>
                  <a:srgbClr val="C00000"/>
                </a:solidFill>
              </a:rPr>
              <a:t>-	Les CREDITS ( types, coûts,…….),</a:t>
            </a:r>
          </a:p>
          <a:p>
            <a:r>
              <a:rPr lang="fr-FR" sz="1400" b="1" dirty="0">
                <a:solidFill>
                  <a:srgbClr val="C00000"/>
                </a:solidFill>
              </a:rPr>
              <a:t>-	Le budget familial avec un exemple.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B)- CCAS Saint-Avold :</a:t>
            </a:r>
          </a:p>
          <a:p>
            <a:r>
              <a:rPr lang="fr-FR" sz="1400" dirty="0"/>
              <a:t>   1 intervention rassemblant 6 personnes adultes d’une durée de 2 heures sur les thèmes :</a:t>
            </a:r>
          </a:p>
          <a:p>
            <a:r>
              <a:rPr lang="fr-FR" sz="1400" dirty="0"/>
              <a:t>-	Budget familial,</a:t>
            </a:r>
          </a:p>
          <a:p>
            <a:r>
              <a:rPr lang="fr-FR" sz="1400" dirty="0"/>
              <a:t>-	Economies d’énergies,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C)- MISSION LOCALE de SAINT-AVOLD : </a:t>
            </a:r>
            <a:r>
              <a:rPr lang="fr-FR" sz="1400" dirty="0"/>
              <a:t>Au total, 5 actions ont été menées:</a:t>
            </a:r>
          </a:p>
          <a:p>
            <a:r>
              <a:rPr lang="fr-FR" sz="1400" dirty="0"/>
              <a:t>    1)- 1 intervention pour Information et formation de 10 parrains sur la méthodologie et les actions de Crésus en cas de situation financière difficile,</a:t>
            </a:r>
          </a:p>
          <a:p>
            <a:r>
              <a:rPr lang="fr-FR" sz="1400" dirty="0"/>
              <a:t>    2)- 2 interventions en réalisation de budget et suivi,</a:t>
            </a:r>
          </a:p>
          <a:p>
            <a:r>
              <a:rPr lang="fr-FR" sz="1400" dirty="0"/>
              <a:t>    3)- 1 intervention à l’aide d’une démarche d’ouverture de compte bancaire suite refus banque,</a:t>
            </a:r>
          </a:p>
          <a:p>
            <a:r>
              <a:rPr lang="fr-FR" sz="1400" dirty="0"/>
              <a:t>    4)- 1 intervention pour conseil et aide à un futur auto-entrepreneur dans la création de son entreprise et l’élaboration de son compte d’exploitation prévisionnel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F70011-B236-99DA-AE99-92E0651F890B}"/>
              </a:ext>
            </a:extLst>
          </p:cNvPr>
          <p:cNvSpPr txBox="1"/>
          <p:nvPr/>
        </p:nvSpPr>
        <p:spPr>
          <a:xfrm>
            <a:off x="2029097" y="13652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COMPTE-RENDU des INTERVENTIONS pour l’année 2022 :</a:t>
            </a:r>
            <a:endParaRPr lang="fr-FR" dirty="0"/>
          </a:p>
        </p:txBody>
      </p:sp>
      <p:sp>
        <p:nvSpPr>
          <p:cNvPr id="3" name="Rectangle : coins arrondis 2">
            <a:hlinkClick r:id="rId4" action="ppaction://hlinksldjump"/>
            <a:extLst>
              <a:ext uri="{FF2B5EF4-FFF2-40B4-BE49-F238E27FC236}">
                <a16:creationId xmlns:a16="http://schemas.microsoft.com/office/drawing/2014/main" id="{BEF3A690-0775-D690-7F2C-2759CDF6B90D}"/>
              </a:ext>
            </a:extLst>
          </p:cNvPr>
          <p:cNvSpPr/>
          <p:nvPr/>
        </p:nvSpPr>
        <p:spPr>
          <a:xfrm>
            <a:off x="10998925" y="5180636"/>
            <a:ext cx="1077686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891918946"/>
      </p:ext>
    </p:extLst>
  </p:cSld>
  <p:clrMapOvr>
    <a:masterClrMapping/>
  </p:clrMapOvr>
  <p:transition spd="slow">
    <p:diamond/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A3C644-8E7E-B8D4-02D0-76CC05EA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23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26EE79-1DB7-CC94-1588-80F69780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1" y="1498061"/>
            <a:ext cx="9883301" cy="34930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BDFC9B-EF81-BF50-95F8-E3AF3FA3D1AD}"/>
              </a:ext>
            </a:extLst>
          </p:cNvPr>
          <p:cNvSpPr txBox="1"/>
          <p:nvPr/>
        </p:nvSpPr>
        <p:spPr>
          <a:xfrm>
            <a:off x="1945532" y="301557"/>
            <a:ext cx="808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Interventions 2022</a:t>
            </a:r>
          </a:p>
        </p:txBody>
      </p:sp>
      <p:sp>
        <p:nvSpPr>
          <p:cNvPr id="6" name="Rectangle : coins arrondis 5">
            <a:hlinkClick r:id="rId4" action="ppaction://hlinksldjump"/>
            <a:extLst>
              <a:ext uri="{FF2B5EF4-FFF2-40B4-BE49-F238E27FC236}">
                <a16:creationId xmlns:a16="http://schemas.microsoft.com/office/drawing/2014/main" id="{6438DF5D-3C7B-CAAB-C712-FBDD6708662E}"/>
              </a:ext>
            </a:extLst>
          </p:cNvPr>
          <p:cNvSpPr/>
          <p:nvPr/>
        </p:nvSpPr>
        <p:spPr>
          <a:xfrm>
            <a:off x="10755085" y="5305706"/>
            <a:ext cx="1350643" cy="594236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16952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8E07B8-0EF8-DBDD-22B0-1AE9F5C8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75" y="614892"/>
            <a:ext cx="7105625" cy="523282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1EBD9-D46E-7C22-A1FA-E7295632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2CF792-25EE-42A7-9020-A95A850C8B51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B231B77E-B7BF-71F9-6B64-7BC5540F0378}"/>
              </a:ext>
            </a:extLst>
          </p:cNvPr>
          <p:cNvSpPr/>
          <p:nvPr/>
        </p:nvSpPr>
        <p:spPr>
          <a:xfrm>
            <a:off x="10176510" y="47887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DD1CBD-5F6A-9F45-3714-D09625CCC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50" y="614892"/>
            <a:ext cx="1047013" cy="48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7AFC76-1F0F-8B83-9EB3-9CCC39259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792"/>
          <a:stretch/>
        </p:blipFill>
        <p:spPr>
          <a:xfrm>
            <a:off x="260773" y="766354"/>
            <a:ext cx="10677193" cy="537815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F6BAC0-2C31-E4B0-7AE6-05EC05E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2CF792-25EE-42A7-9020-A95A850C8B51}" type="slidenum">
              <a:rPr lang="fr-FR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fr-FR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03764335-0BBB-D1A9-7990-AF46B2ED4DE7}"/>
              </a:ext>
            </a:extLst>
          </p:cNvPr>
          <p:cNvSpPr/>
          <p:nvPr/>
        </p:nvSpPr>
        <p:spPr>
          <a:xfrm>
            <a:off x="10667999" y="4873625"/>
            <a:ext cx="1457325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64C48D-0AEE-06E2-0D05-80B7528AC0DB}"/>
              </a:ext>
            </a:extLst>
          </p:cNvPr>
          <p:cNvSpPr txBox="1"/>
          <p:nvPr/>
        </p:nvSpPr>
        <p:spPr>
          <a:xfrm>
            <a:off x="9002490" y="1561564"/>
            <a:ext cx="315468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Près de 60% des rendez-vous se terminent par un accord des parties sur l’objectif fixé. On déplore cependant près de 30% de pertes de contact avec les personnes.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F70EFE-2750-64E9-FC43-F70CB2616E89}"/>
              </a:ext>
            </a:extLst>
          </p:cNvPr>
          <p:cNvSpPr txBox="1"/>
          <p:nvPr/>
        </p:nvSpPr>
        <p:spPr>
          <a:xfrm>
            <a:off x="0" y="52254"/>
            <a:ext cx="12192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Fin d’Accompagnement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161655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88CD9F-2D9B-7D68-83B7-20FCEDB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881189-53F1-84C1-68D6-E9859381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10" y="827315"/>
            <a:ext cx="8725988" cy="5631852"/>
          </a:xfrm>
          <a:prstGeom prst="rect">
            <a:avLst/>
          </a:prstGeom>
        </p:spPr>
      </p:pic>
      <p:sp>
        <p:nvSpPr>
          <p:cNvPr id="2" name="Rectangle : coins arrondis 1">
            <a:hlinkClick r:id="rId4" action="ppaction://hlinksldjump"/>
            <a:extLst>
              <a:ext uri="{FF2B5EF4-FFF2-40B4-BE49-F238E27FC236}">
                <a16:creationId xmlns:a16="http://schemas.microsoft.com/office/drawing/2014/main" id="{B3CB29CB-531C-4FC9-B6AB-D4906743E0A3}"/>
              </a:ext>
            </a:extLst>
          </p:cNvPr>
          <p:cNvSpPr/>
          <p:nvPr/>
        </p:nvSpPr>
        <p:spPr>
          <a:xfrm>
            <a:off x="10420350" y="50935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EA5B04-F64F-6FDE-1E79-A52182388149}"/>
              </a:ext>
            </a:extLst>
          </p:cNvPr>
          <p:cNvSpPr txBox="1"/>
          <p:nvPr/>
        </p:nvSpPr>
        <p:spPr>
          <a:xfrm>
            <a:off x="2063931" y="252549"/>
            <a:ext cx="715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Nombre d’Accueils en 2022</a:t>
            </a:r>
          </a:p>
        </p:txBody>
      </p:sp>
    </p:spTree>
    <p:extLst>
      <p:ext uri="{BB962C8B-B14F-4D97-AF65-F5344CB8AC3E}">
        <p14:creationId xmlns:p14="http://schemas.microsoft.com/office/powerpoint/2010/main" val="368150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21DF1D-07AE-AC63-2083-A5EDD760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401F6D-ED80-3AD6-3DF4-88A889D29A9A}"/>
              </a:ext>
            </a:extLst>
          </p:cNvPr>
          <p:cNvSpPr txBox="1"/>
          <p:nvPr/>
        </p:nvSpPr>
        <p:spPr>
          <a:xfrm>
            <a:off x="3056709" y="0"/>
            <a:ext cx="493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Nombre de Rendez-Vous</a:t>
            </a:r>
          </a:p>
        </p:txBody>
      </p:sp>
      <p:sp>
        <p:nvSpPr>
          <p:cNvPr id="7" name="Rectangle : coins arrondis 6">
            <a:hlinkClick r:id="rId4" action="ppaction://hlinksldjump"/>
            <a:extLst>
              <a:ext uri="{FF2B5EF4-FFF2-40B4-BE49-F238E27FC236}">
                <a16:creationId xmlns:a16="http://schemas.microsoft.com/office/drawing/2014/main" id="{650D29DA-394A-39C1-69D5-0BC69EEDE696}"/>
              </a:ext>
            </a:extLst>
          </p:cNvPr>
          <p:cNvSpPr/>
          <p:nvPr/>
        </p:nvSpPr>
        <p:spPr>
          <a:xfrm>
            <a:off x="10420350" y="50935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CB5F9CF-099D-ABD5-1DDB-CB6AC1515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01620"/>
              </p:ext>
            </p:extLst>
          </p:nvPr>
        </p:nvGraphicFramePr>
        <p:xfrm>
          <a:off x="2229395" y="2819978"/>
          <a:ext cx="6381205" cy="353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CE9203C-808C-D052-928B-CAF69B347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5794"/>
              </p:ext>
            </p:extLst>
          </p:nvPr>
        </p:nvGraphicFramePr>
        <p:xfrm>
          <a:off x="2072641" y="721303"/>
          <a:ext cx="6174378" cy="1960936"/>
        </p:xfrm>
        <a:graphic>
          <a:graphicData uri="http://schemas.openxmlformats.org/drawingml/2006/table">
            <a:tbl>
              <a:tblPr/>
              <a:tblGrid>
                <a:gridCol w="2007618">
                  <a:extLst>
                    <a:ext uri="{9D8B030D-6E8A-4147-A177-3AD203B41FA5}">
                      <a16:colId xmlns:a16="http://schemas.microsoft.com/office/drawing/2014/main" val="2740066095"/>
                    </a:ext>
                  </a:extLst>
                </a:gridCol>
                <a:gridCol w="2234898">
                  <a:extLst>
                    <a:ext uri="{9D8B030D-6E8A-4147-A177-3AD203B41FA5}">
                      <a16:colId xmlns:a16="http://schemas.microsoft.com/office/drawing/2014/main" val="275725743"/>
                    </a:ext>
                  </a:extLst>
                </a:gridCol>
                <a:gridCol w="1931862">
                  <a:extLst>
                    <a:ext uri="{9D8B030D-6E8A-4147-A177-3AD203B41FA5}">
                      <a16:colId xmlns:a16="http://schemas.microsoft.com/office/drawing/2014/main" val="989774427"/>
                    </a:ext>
                  </a:extLst>
                </a:gridCol>
              </a:tblGrid>
              <a:tr h="4902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RV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Pourcentage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06211"/>
                  </a:ext>
                </a:extLst>
              </a:tr>
              <a:tr h="49023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Femme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25232"/>
                  </a:ext>
                </a:extLst>
              </a:tr>
              <a:tr h="49023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Homme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79254"/>
                  </a:ext>
                </a:extLst>
              </a:tr>
              <a:tr h="4902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1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47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C1782D-8B1E-65CD-664D-E4EB903E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759" y="7592992"/>
            <a:ext cx="15430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2CF792-25EE-42A7-9020-A95A850C8B51}" type="slidenum">
              <a:rPr lang="fr-FR" b="1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DFFF58E-4BAB-F12E-B80D-DD0C2C802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0114"/>
              </p:ext>
            </p:extLst>
          </p:nvPr>
        </p:nvGraphicFramePr>
        <p:xfrm>
          <a:off x="643467" y="759306"/>
          <a:ext cx="10905068" cy="5339393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2295772">
                  <a:extLst>
                    <a:ext uri="{9D8B030D-6E8A-4147-A177-3AD203B41FA5}">
                      <a16:colId xmlns:a16="http://schemas.microsoft.com/office/drawing/2014/main" val="2146088625"/>
                    </a:ext>
                  </a:extLst>
                </a:gridCol>
                <a:gridCol w="2308781">
                  <a:extLst>
                    <a:ext uri="{9D8B030D-6E8A-4147-A177-3AD203B41FA5}">
                      <a16:colId xmlns:a16="http://schemas.microsoft.com/office/drawing/2014/main" val="2361887747"/>
                    </a:ext>
                  </a:extLst>
                </a:gridCol>
                <a:gridCol w="3894763">
                  <a:extLst>
                    <a:ext uri="{9D8B030D-6E8A-4147-A177-3AD203B41FA5}">
                      <a16:colId xmlns:a16="http://schemas.microsoft.com/office/drawing/2014/main" val="2859701755"/>
                    </a:ext>
                  </a:extLst>
                </a:gridCol>
                <a:gridCol w="2405752">
                  <a:extLst>
                    <a:ext uri="{9D8B030D-6E8A-4147-A177-3AD203B41FA5}">
                      <a16:colId xmlns:a16="http://schemas.microsoft.com/office/drawing/2014/main" val="1510081932"/>
                    </a:ext>
                  </a:extLst>
                </a:gridCol>
              </a:tblGrid>
              <a:tr h="811406">
                <a:tc gridSpan="4">
                  <a:txBody>
                    <a:bodyPr/>
                    <a:lstStyle/>
                    <a:p>
                      <a:r>
                        <a:rPr lang="fr-FR" sz="3000" b="1" cap="none" spc="0" dirty="0">
                          <a:solidFill>
                            <a:schemeClr val="tx1"/>
                          </a:solidFill>
                        </a:rPr>
                        <a:t>Rendez-Vous 2022 en Présentiel </a:t>
                      </a:r>
                    </a:p>
                  </a:txBody>
                  <a:tcPr marL="119157" marR="170225" marT="34045" marB="255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00226"/>
                  </a:ext>
                </a:extLst>
              </a:tr>
              <a:tr h="697923"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  <a:endParaRPr lang="fr-FR" sz="2400" b="1" cap="none" spc="0" dirty="0">
                        <a:solidFill>
                          <a:srgbClr val="0070C0"/>
                        </a:solidFill>
                      </a:endParaRPr>
                    </a:p>
                  </a:txBody>
                  <a:tcPr marL="119157" marR="170225" marT="34045" marB="25533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endParaRPr lang="fr-FR" sz="2400" b="1" cap="none" spc="0">
                        <a:solidFill>
                          <a:srgbClr val="0070C0"/>
                        </a:solidFill>
                      </a:endParaRPr>
                    </a:p>
                  </a:txBody>
                  <a:tcPr marL="119157" marR="170225" marT="34045" marB="255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Présence au RV</a:t>
                      </a:r>
                      <a:endParaRPr lang="fr-FR" sz="2400" b="1" cap="none" spc="0" dirty="0">
                        <a:solidFill>
                          <a:srgbClr val="0070C0"/>
                        </a:solidFill>
                      </a:endParaRPr>
                    </a:p>
                  </a:txBody>
                  <a:tcPr marL="119157" marR="170225" marT="34045" marB="255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2400" b="1" cap="none" spc="0" dirty="0">
                        <a:solidFill>
                          <a:srgbClr val="0070C0"/>
                        </a:solidFill>
                      </a:endParaRPr>
                    </a:p>
                  </a:txBody>
                  <a:tcPr marL="119157" marR="170225" marT="34045" marB="255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81954"/>
                  </a:ext>
                </a:extLst>
              </a:tr>
              <a:tr h="697923">
                <a:tc>
                  <a:txBody>
                    <a:bodyPr/>
                    <a:lstStyle/>
                    <a:p>
                      <a:pPr algn="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Femme</a:t>
                      </a:r>
                      <a:endParaRPr lang="fr-FR" sz="22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19157" marR="170225" marT="34045" marB="25533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279</a:t>
                      </a:r>
                      <a:endParaRPr lang="fr-FR" sz="22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Présent</a:t>
                      </a:r>
                      <a:endParaRPr lang="fr-FR" sz="22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40,00%</a:t>
                      </a:r>
                      <a:endParaRPr lang="fr-FR" sz="2200" cap="none" spc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41635"/>
                  </a:ext>
                </a:extLst>
              </a:tr>
              <a:tr h="697923"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Femme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 Présent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46185"/>
                  </a:ext>
                </a:extLst>
              </a:tr>
              <a:tr h="697923">
                <a:tc>
                  <a:txBody>
                    <a:bodyPr/>
                    <a:lstStyle/>
                    <a:p>
                      <a:pPr algn="r"/>
                      <a:r>
                        <a:rPr lang="fr-FR" sz="2200" b="1" kern="12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Homme</a:t>
                      </a:r>
                    </a:p>
                  </a:txBody>
                  <a:tcPr marL="119157" marR="170225" marT="34045" marB="25533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kern="12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kern="12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Présent</a:t>
                      </a: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kern="12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51,00</a:t>
                      </a:r>
                      <a:r>
                        <a:rPr lang="fr-FR" sz="2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2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75501"/>
                  </a:ext>
                </a:extLst>
              </a:tr>
              <a:tr h="697923"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Homme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 Présent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4,00%</a:t>
                      </a:r>
                      <a:endParaRPr lang="fr-FR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979796"/>
                  </a:ext>
                </a:extLst>
              </a:tr>
              <a:tr h="1038372">
                <a:tc>
                  <a:txBody>
                    <a:bodyPr/>
                    <a:lstStyle/>
                    <a:p>
                      <a:pPr algn="ctr"/>
                      <a:r>
                        <a:rPr lang="fr-FR" sz="2200" b="1" cap="none" spc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 ACCUEILS </a:t>
                      </a:r>
                      <a:br>
                        <a:rPr lang="fr-FR" sz="2200" b="1" cap="none" spc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2200" cap="none" spc="0" dirty="0">
                        <a:solidFill>
                          <a:srgbClr val="C00000"/>
                        </a:solidFill>
                      </a:endParaRPr>
                    </a:p>
                  </a:txBody>
                  <a:tcPr marL="119157" marR="170225" marT="34045" marB="25533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cap="none" spc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  <a:endParaRPr lang="fr-FR" sz="2200" cap="none" spc="0">
                        <a:solidFill>
                          <a:srgbClr val="C00000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br>
                        <a:rPr lang="fr-FR" sz="2200" b="1" cap="none" spc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2200" cap="none" spc="0">
                        <a:solidFill>
                          <a:srgbClr val="C00000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b="1" cap="none" spc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  <a:endParaRPr lang="fr-FR" sz="2200" cap="none" spc="0" dirty="0">
                        <a:solidFill>
                          <a:srgbClr val="C00000"/>
                        </a:solidFill>
                      </a:endParaRPr>
                    </a:p>
                  </a:txBody>
                  <a:tcPr marL="119157" marR="170225" marT="34045" marB="255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98343"/>
                  </a:ext>
                </a:extLst>
              </a:tr>
            </a:tbl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E0A7741-CE6A-BDEC-404F-DE98C26BCC24}"/>
              </a:ext>
            </a:extLst>
          </p:cNvPr>
          <p:cNvCxnSpPr>
            <a:cxnSpLocks/>
          </p:cNvCxnSpPr>
          <p:nvPr/>
        </p:nvCxnSpPr>
        <p:spPr>
          <a:xfrm>
            <a:off x="687977" y="2063931"/>
            <a:ext cx="10860556" cy="0"/>
          </a:xfrm>
          <a:prstGeom prst="lin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7A68EDD-77C1-5033-C91F-49ECDF1956D8}"/>
              </a:ext>
            </a:extLst>
          </p:cNvPr>
          <p:cNvSpPr txBox="1"/>
          <p:nvPr/>
        </p:nvSpPr>
        <p:spPr>
          <a:xfrm>
            <a:off x="6096000" y="959607"/>
            <a:ext cx="51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90% des Premiers RV ont lieu en Présentiel</a:t>
            </a:r>
          </a:p>
        </p:txBody>
      </p:sp>
      <p:sp>
        <p:nvSpPr>
          <p:cNvPr id="5" name="Rectangle : coins arrondis 4">
            <a:hlinkClick r:id="rId2" action="ppaction://hlinksldjump"/>
            <a:extLst>
              <a:ext uri="{FF2B5EF4-FFF2-40B4-BE49-F238E27FC236}">
                <a16:creationId xmlns:a16="http://schemas.microsoft.com/office/drawing/2014/main" id="{8AEED20C-F8FD-B566-43EB-E41D32EE852D}"/>
              </a:ext>
            </a:extLst>
          </p:cNvPr>
          <p:cNvSpPr/>
          <p:nvPr/>
        </p:nvSpPr>
        <p:spPr>
          <a:xfrm>
            <a:off x="12553950" y="70366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 : coins arrondis 6">
            <a:hlinkClick r:id="rId2" action="ppaction://hlinksldjump"/>
            <a:extLst>
              <a:ext uri="{FF2B5EF4-FFF2-40B4-BE49-F238E27FC236}">
                <a16:creationId xmlns:a16="http://schemas.microsoft.com/office/drawing/2014/main" id="{B47480AE-CB10-E550-6367-B2CEB53D45B5}"/>
              </a:ext>
            </a:extLst>
          </p:cNvPr>
          <p:cNvSpPr/>
          <p:nvPr/>
        </p:nvSpPr>
        <p:spPr>
          <a:xfrm>
            <a:off x="11812646" y="4894966"/>
            <a:ext cx="1214762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318057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A3E0AD-9A6C-619B-1A1A-9EA1DB3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BBA83-F8F7-2C84-C498-9E27E47F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8" y="788113"/>
            <a:ext cx="5829299" cy="59640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0017E3-8EF7-B009-20E1-4B4CEFD18969}"/>
              </a:ext>
            </a:extLst>
          </p:cNvPr>
          <p:cNvSpPr txBox="1"/>
          <p:nvPr/>
        </p:nvSpPr>
        <p:spPr>
          <a:xfrm>
            <a:off x="339634" y="104775"/>
            <a:ext cx="1032876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TOTAL des ACCUEILS depuis la CREATION de CRESUS LORRAINE</a:t>
            </a:r>
          </a:p>
        </p:txBody>
      </p:sp>
      <p:sp>
        <p:nvSpPr>
          <p:cNvPr id="8" name="Rectangle : coins arrondis 7">
            <a:hlinkClick r:id="rId4" action="ppaction://hlinksldjump"/>
            <a:extLst>
              <a:ext uri="{FF2B5EF4-FFF2-40B4-BE49-F238E27FC236}">
                <a16:creationId xmlns:a16="http://schemas.microsoft.com/office/drawing/2014/main" id="{347C57DE-AA88-DD8F-0B8E-EEB7463A1D95}"/>
              </a:ext>
            </a:extLst>
          </p:cNvPr>
          <p:cNvSpPr/>
          <p:nvPr/>
        </p:nvSpPr>
        <p:spPr>
          <a:xfrm>
            <a:off x="10773171" y="5094514"/>
            <a:ext cx="1286691" cy="785824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B7EC49-5DF3-0838-6E2D-EAD5F6120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8553"/>
            <a:ext cx="4572396" cy="61635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6227C2-DEF0-5AE9-6E6B-D18AE3F066AC}"/>
              </a:ext>
            </a:extLst>
          </p:cNvPr>
          <p:cNvSpPr txBox="1"/>
          <p:nvPr/>
        </p:nvSpPr>
        <p:spPr>
          <a:xfrm>
            <a:off x="4258219" y="1441281"/>
            <a:ext cx="1598443" cy="95410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2022 représente une baisse de 48% par rapport au pic de 2015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8F768B-5044-E759-D2C5-6AC8FFE84299}"/>
              </a:ext>
            </a:extLst>
          </p:cNvPr>
          <p:cNvSpPr txBox="1"/>
          <p:nvPr/>
        </p:nvSpPr>
        <p:spPr>
          <a:xfrm>
            <a:off x="9982200" y="2864176"/>
            <a:ext cx="191588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Cresus Moselle a été créée le 3 Novembre 2003, soit une moyenne d’environ 790 Contacts annuels.</a:t>
            </a:r>
          </a:p>
        </p:txBody>
      </p:sp>
    </p:spTree>
    <p:extLst>
      <p:ext uri="{BB962C8B-B14F-4D97-AF65-F5344CB8AC3E}">
        <p14:creationId xmlns:p14="http://schemas.microsoft.com/office/powerpoint/2010/main" val="2099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5C64F5-A35F-8A87-9451-C0634B51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D5049B15-033B-CDAB-1B6B-CE0196AEE914}"/>
              </a:ext>
            </a:extLst>
          </p:cNvPr>
          <p:cNvSpPr/>
          <p:nvPr/>
        </p:nvSpPr>
        <p:spPr>
          <a:xfrm>
            <a:off x="10676708" y="5093550"/>
            <a:ext cx="1286691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Sommaire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0A64B1-3A1C-7D5F-9727-5E8D64261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50" y="304800"/>
            <a:ext cx="9544050" cy="6416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399423-0E78-CDE5-9217-D22BA8D0BD9F}"/>
              </a:ext>
            </a:extLst>
          </p:cNvPr>
          <p:cNvSpPr txBox="1"/>
          <p:nvPr/>
        </p:nvSpPr>
        <p:spPr>
          <a:xfrm>
            <a:off x="8797834" y="557348"/>
            <a:ext cx="28193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Depuis le pic de 2011, la baisse est continue : 2021 représente un baisse significative de 48% du nombre de dossiers déposés.</a:t>
            </a:r>
          </a:p>
        </p:txBody>
      </p:sp>
    </p:spTree>
    <p:extLst>
      <p:ext uri="{BB962C8B-B14F-4D97-AF65-F5344CB8AC3E}">
        <p14:creationId xmlns:p14="http://schemas.microsoft.com/office/powerpoint/2010/main" val="410319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377336-1D12-80BF-303C-CC8CFF31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836F2E-3861-7216-A94E-D55734A8E0B2}"/>
              </a:ext>
            </a:extLst>
          </p:cNvPr>
          <p:cNvSpPr txBox="1"/>
          <p:nvPr/>
        </p:nvSpPr>
        <p:spPr>
          <a:xfrm>
            <a:off x="525378" y="1228939"/>
            <a:ext cx="10578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Banque de France vient de publier une étude sur le surendettement en 2022.</a:t>
            </a:r>
          </a:p>
          <a:p>
            <a:r>
              <a:rPr lang="fr-FR" dirty="0"/>
              <a:t>Si, en France, le nombre de dossiers a baissé, </a:t>
            </a:r>
            <a:r>
              <a:rPr lang="fr-FR" sz="2000" b="1" dirty="0">
                <a:solidFill>
                  <a:srgbClr val="FF0000"/>
                </a:solidFill>
              </a:rPr>
              <a:t>le Grand Est apparait toujours comme l’une des régions les plus touchées.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Notamment dans les </a:t>
            </a:r>
            <a:r>
              <a:rPr lang="fr-FR" sz="2000" b="1" dirty="0">
                <a:solidFill>
                  <a:srgbClr val="00B0F0"/>
                </a:solidFill>
              </a:rPr>
              <a:t>Vosges</a:t>
            </a:r>
            <a:r>
              <a:rPr lang="fr-FR" dirty="0"/>
              <a:t>, bien au dessus de la moyenne nationale. La Haute Marne, la Marne et l’Aube ont également un nombre de dossiers bien supérieur à la moyenne nationale.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BE99BD-F821-8C77-0BEE-D4690B940E74}"/>
              </a:ext>
            </a:extLst>
          </p:cNvPr>
          <p:cNvSpPr txBox="1"/>
          <p:nvPr/>
        </p:nvSpPr>
        <p:spPr>
          <a:xfrm>
            <a:off x="525379" y="3116179"/>
            <a:ext cx="10656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9311 dossiers ont été déposés dans la région Grand Est en 2022.</a:t>
            </a:r>
          </a:p>
          <a:p>
            <a:r>
              <a:rPr lang="fr-FR" b="1" dirty="0">
                <a:solidFill>
                  <a:srgbClr val="C00000"/>
                </a:solidFill>
              </a:rPr>
              <a:t>En Moselle et dans l’Aube</a:t>
            </a:r>
            <a:r>
              <a:rPr lang="fr-FR" dirty="0"/>
              <a:t>,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l’endettement médian (hors immobilier) des ménages est particulièrement élevé </a:t>
            </a:r>
            <a:r>
              <a:rPr lang="fr-FR" dirty="0"/>
              <a:t>avec respectivement </a:t>
            </a:r>
            <a:r>
              <a:rPr lang="fr-FR" b="1" dirty="0"/>
              <a:t>17 351 Euros et 16 782 Euros.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851CB2-859F-7D7D-7645-0B00C77999A9}"/>
              </a:ext>
            </a:extLst>
          </p:cNvPr>
          <p:cNvSpPr txBox="1"/>
          <p:nvPr/>
        </p:nvSpPr>
        <p:spPr>
          <a:xfrm>
            <a:off x="525380" y="4735286"/>
            <a:ext cx="10430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qui ne peuvent plus faire face à leurs dettes sont souvent des </a:t>
            </a:r>
            <a:r>
              <a:rPr lang="fr-FR" b="1" dirty="0"/>
              <a:t>adultes isolés </a:t>
            </a:r>
            <a:r>
              <a:rPr lang="fr-FR" dirty="0"/>
              <a:t>; dans le Grand Est, les femmes seules représentent plus de 18 % des ménages surendettés.</a:t>
            </a:r>
          </a:p>
          <a:p>
            <a:r>
              <a:rPr lang="fr-FR" b="1" dirty="0">
                <a:solidFill>
                  <a:srgbClr val="7030A0"/>
                </a:solidFill>
              </a:rPr>
              <a:t>Au niveau Régional</a:t>
            </a:r>
            <a:r>
              <a:rPr lang="fr-FR" dirty="0"/>
              <a:t>,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28 % des surendettés sont au chômage.</a:t>
            </a:r>
          </a:p>
          <a:p>
            <a:r>
              <a:rPr lang="fr-FR" dirty="0"/>
              <a:t>Dans la catégorie « Inactifs », </a:t>
            </a:r>
            <a:r>
              <a:rPr lang="fr-FR" b="1" dirty="0">
                <a:solidFill>
                  <a:srgbClr val="FF0000"/>
                </a:solidFill>
              </a:rPr>
              <a:t>les retraités</a:t>
            </a:r>
            <a:r>
              <a:rPr lang="fr-FR" dirty="0"/>
              <a:t>, </a:t>
            </a:r>
            <a:r>
              <a:rPr lang="fr-FR" b="1" dirty="0">
                <a:solidFill>
                  <a:srgbClr val="C00000"/>
                </a:solidFill>
              </a:rPr>
              <a:t>qui représentent 15 % des surendettés</a:t>
            </a:r>
            <a:r>
              <a:rPr lang="fr-FR" dirty="0"/>
              <a:t>, sont les premières victimes du surendettement.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51FF6C-6747-0C3E-7F29-CCCF97813562}"/>
              </a:ext>
            </a:extLst>
          </p:cNvPr>
          <p:cNvSpPr txBox="1"/>
          <p:nvPr/>
        </p:nvSpPr>
        <p:spPr>
          <a:xfrm>
            <a:off x="1018903" y="261257"/>
            <a:ext cx="1016290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Surendettement : les adultes isolés en première ligne !</a:t>
            </a:r>
          </a:p>
        </p:txBody>
      </p:sp>
      <p:sp>
        <p:nvSpPr>
          <p:cNvPr id="7" name="Rectangle : coins arrondis 6">
            <a:hlinkClick r:id="rId2" action="ppaction://hlinksldjump"/>
            <a:extLst>
              <a:ext uri="{FF2B5EF4-FFF2-40B4-BE49-F238E27FC236}">
                <a16:creationId xmlns:a16="http://schemas.microsoft.com/office/drawing/2014/main" id="{620B6BDD-96FD-86E2-3768-594FD4BAF200}"/>
              </a:ext>
            </a:extLst>
          </p:cNvPr>
          <p:cNvSpPr/>
          <p:nvPr/>
        </p:nvSpPr>
        <p:spPr>
          <a:xfrm>
            <a:off x="11181806" y="5093550"/>
            <a:ext cx="1010194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76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6ECA42-DEEC-CBC9-D37E-F9C2CD2C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F792-25EE-42A7-9020-A95A850C8B51}" type="slidenum">
              <a:rPr lang="fr-FR" smtClean="0"/>
              <a:t>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EE2609-1FC0-F143-8D3F-3F77BDE2A54A}"/>
              </a:ext>
            </a:extLst>
          </p:cNvPr>
          <p:cNvSpPr txBox="1"/>
          <p:nvPr/>
        </p:nvSpPr>
        <p:spPr>
          <a:xfrm>
            <a:off x="3056709" y="0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Tranche d’Age par Genre</a:t>
            </a:r>
          </a:p>
          <a:p>
            <a:pPr algn="ctr"/>
            <a:endParaRPr lang="fr-FR" sz="2000" b="1" dirty="0"/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9C1D3B41-19FE-4538-F8F4-D91E96DC3FE2}"/>
              </a:ext>
            </a:extLst>
          </p:cNvPr>
          <p:cNvSpPr/>
          <p:nvPr/>
        </p:nvSpPr>
        <p:spPr>
          <a:xfrm>
            <a:off x="10420350" y="5093550"/>
            <a:ext cx="1543050" cy="900000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AFF923-C829-D96B-EA5A-2C41D268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49" y="707886"/>
            <a:ext cx="7772263" cy="5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1059</Words>
  <Application>Microsoft Office PowerPoint</Application>
  <PresentationFormat>Grand écran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CRESUS LORRAINE</dc:creator>
  <cp:lastModifiedBy>ASSOCIATION CRESUS LORRAINE</cp:lastModifiedBy>
  <cp:revision>134</cp:revision>
  <dcterms:created xsi:type="dcterms:W3CDTF">2023-01-18T11:14:40Z</dcterms:created>
  <dcterms:modified xsi:type="dcterms:W3CDTF">2023-02-22T17:11:44Z</dcterms:modified>
</cp:coreProperties>
</file>